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747"/>
    <a:srgbClr val="F6BB00"/>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0" d="100"/>
          <a:sy n="80" d="100"/>
        </p:scale>
        <p:origin x="29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a:t>Asıl başlık stili için tıklatın</a:t>
            </a: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2307A62-BA9E-4E81-8D87-D42BD8EA1973}" type="datetime1">
              <a:rPr lang="tr-TR" smtClean="0"/>
              <a:t>14.01.2019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963345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0F68BDF-1267-4A2D-BC4F-D95EB803F03A}" type="datetime1">
              <a:rPr lang="tr-TR" smtClean="0"/>
              <a:t>14.01.2019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53761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0862721-94B7-429C-A9F6-6C26B04EB63A}" type="datetime1">
              <a:rPr lang="tr-TR" smtClean="0"/>
              <a:t>14.01.2019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2854465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38A0173-AB88-4026-AE2C-4BC2B77AD606}" type="datetime1">
              <a:rPr lang="tr-TR" smtClean="0"/>
              <a:t>14.01.2019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104726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6E849A4-F744-4AE0-ABF2-BFECF78D16C6}" type="datetime1">
              <a:rPr lang="tr-TR" smtClean="0"/>
              <a:t>14.01.2019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179225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3F702C77-A0CB-40A2-A085-EAA9C40F3156}" type="datetime1">
              <a:rPr lang="tr-TR" smtClean="0"/>
              <a:t>14.01.2019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298476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126A73A5-D8C3-44E1-9735-4C487D3C0C5C}" type="datetime1">
              <a:rPr lang="tr-TR" smtClean="0"/>
              <a:t>14.01.2019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1451890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23FF97D-1A11-420E-A150-B6EAC37C2391}" type="datetime1">
              <a:rPr lang="tr-TR" smtClean="0"/>
              <a:t>14.01.2019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1634150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36DF8C3-566F-4F21-8834-905DA40CF75E}" type="datetime1">
              <a:rPr lang="tr-TR" smtClean="0"/>
              <a:t>14.01.2019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144287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AF0EA46-CFAD-40EA-B6BA-FE09ED2C608A}" type="datetime1">
              <a:rPr lang="tr-TR" smtClean="0"/>
              <a:t>14.01.2019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23851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FB97823-E5A7-417B-9B1F-913C9957620C}" type="datetime1">
              <a:rPr lang="tr-TR" smtClean="0"/>
              <a:t>14.01.2019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EB7422-0601-45F3-B5AF-BD67E62122E9}" type="slidenum">
              <a:rPr lang="tr-TR" smtClean="0"/>
              <a:pPr/>
              <a:t>‹#›</a:t>
            </a:fld>
            <a:endParaRPr lang="tr-TR"/>
          </a:p>
        </p:txBody>
      </p:sp>
    </p:spTree>
    <p:extLst>
      <p:ext uri="{BB962C8B-B14F-4D97-AF65-F5344CB8AC3E}">
        <p14:creationId xmlns:p14="http://schemas.microsoft.com/office/powerpoint/2010/main" val="38651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0806F-8D45-49FA-A853-FB814D5153EE}" type="datetime1">
              <a:rPr lang="tr-TR" smtClean="0"/>
              <a:t>14.01.2019</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B7422-0601-45F3-B5AF-BD67E62122E9}" type="slidenum">
              <a:rPr lang="tr-TR" smtClean="0"/>
              <a:pPr/>
              <a:t>‹#›</a:t>
            </a:fld>
            <a:endParaRPr lang="tr-TR"/>
          </a:p>
        </p:txBody>
      </p:sp>
    </p:spTree>
    <p:extLst>
      <p:ext uri="{BB962C8B-B14F-4D97-AF65-F5344CB8AC3E}">
        <p14:creationId xmlns:p14="http://schemas.microsoft.com/office/powerpoint/2010/main" val="2199778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9310" y="3274521"/>
            <a:ext cx="2757380" cy="2068035"/>
          </a:xfrm>
          <a:prstGeom prst="rect">
            <a:avLst/>
          </a:prstGeom>
          <a:effectLst>
            <a:reflection stA="45000" endPos="65000" dist="50800" dir="5400000" sy="-100000" algn="bl" rotWithShape="0"/>
          </a:effectLst>
        </p:spPr>
      </p:pic>
      <p:pic>
        <p:nvPicPr>
          <p:cNvPr id="10" name="Resim 9">
            <a:extLst>
              <a:ext uri="{FF2B5EF4-FFF2-40B4-BE49-F238E27FC236}">
                <a16:creationId xmlns:a16="http://schemas.microsoft.com/office/drawing/2014/main" id="{35FE8DE5-2099-3C41-B185-60ED3B347D8A}"/>
              </a:ext>
            </a:extLst>
          </p:cNvPr>
          <p:cNvPicPr>
            <a:picLocks noChangeAspect="1"/>
          </p:cNvPicPr>
          <p:nvPr/>
        </p:nvPicPr>
        <p:blipFill>
          <a:blip r:embed="rId3" cstate="print"/>
          <a:stretch>
            <a:fillRect/>
          </a:stretch>
        </p:blipFill>
        <p:spPr>
          <a:xfrm>
            <a:off x="496962" y="41238"/>
            <a:ext cx="561109" cy="454110"/>
          </a:xfrm>
          <a:prstGeom prst="rect">
            <a:avLst/>
          </a:prstGeom>
        </p:spPr>
      </p:pic>
      <p:sp>
        <p:nvSpPr>
          <p:cNvPr id="12" name="Dikdörtgen 11">
            <a:extLst>
              <a:ext uri="{FF2B5EF4-FFF2-40B4-BE49-F238E27FC236}">
                <a16:creationId xmlns:a16="http://schemas.microsoft.com/office/drawing/2014/main" id="{A2C319E1-7B4C-724F-A0DE-51433E2D2DA3}"/>
              </a:ext>
            </a:extLst>
          </p:cNvPr>
          <p:cNvSpPr/>
          <p:nvPr/>
        </p:nvSpPr>
        <p:spPr>
          <a:xfrm>
            <a:off x="1524000" y="1"/>
            <a:ext cx="9144000" cy="480877"/>
          </a:xfrm>
          <a:prstGeom prst="rect">
            <a:avLst/>
          </a:prstGeom>
          <a:gradFill>
            <a:gsLst>
              <a:gs pos="51000">
                <a:srgbClr val="C00000"/>
              </a:gs>
              <a:gs pos="100000">
                <a:srgbClr val="FF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prstClr val="white"/>
              </a:solidFill>
              <a:latin typeface="Calibri"/>
            </a:endParaRPr>
          </a:p>
        </p:txBody>
      </p:sp>
      <p:sp>
        <p:nvSpPr>
          <p:cNvPr id="13" name="Dikdörtgen 12">
            <a:extLst>
              <a:ext uri="{FF2B5EF4-FFF2-40B4-BE49-F238E27FC236}">
                <a16:creationId xmlns:a16="http://schemas.microsoft.com/office/drawing/2014/main" id="{1C5E98B6-678A-4D47-99D2-BF52C0A12B06}"/>
              </a:ext>
            </a:extLst>
          </p:cNvPr>
          <p:cNvSpPr/>
          <p:nvPr/>
        </p:nvSpPr>
        <p:spPr>
          <a:xfrm rot="10800000">
            <a:off x="1524000" y="6592440"/>
            <a:ext cx="9144000" cy="265560"/>
          </a:xfrm>
          <a:prstGeom prst="rect">
            <a:avLst/>
          </a:prstGeom>
          <a:gradFill>
            <a:gsLst>
              <a:gs pos="51000">
                <a:srgbClr val="C00000"/>
              </a:gs>
              <a:gs pos="100000">
                <a:srgbClr val="FF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prstClr val="white"/>
              </a:solidFill>
              <a:latin typeface="Calibri"/>
            </a:endParaRPr>
          </a:p>
        </p:txBody>
      </p:sp>
      <p:pic>
        <p:nvPicPr>
          <p:cNvPr id="15" name="Resim 14">
            <a:extLst>
              <a:ext uri="{FF2B5EF4-FFF2-40B4-BE49-F238E27FC236}">
                <a16:creationId xmlns:a16="http://schemas.microsoft.com/office/drawing/2014/main" id="{52DB9507-B75B-7B43-A7E9-7F6A0A18C3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57931" y="79740"/>
            <a:ext cx="981083" cy="321397"/>
          </a:xfrm>
          <a:prstGeom prst="rect">
            <a:avLst/>
          </a:prstGeom>
        </p:spPr>
      </p:pic>
      <p:sp>
        <p:nvSpPr>
          <p:cNvPr id="8" name="Google Shape;101;p13">
            <a:extLst>
              <a:ext uri="{FF2B5EF4-FFF2-40B4-BE49-F238E27FC236}">
                <a16:creationId xmlns:a16="http://schemas.microsoft.com/office/drawing/2014/main" id="{01A6889F-AEB5-6E4E-950F-464D410813E1}"/>
              </a:ext>
            </a:extLst>
          </p:cNvPr>
          <p:cNvSpPr txBox="1">
            <a:spLocks/>
          </p:cNvSpPr>
          <p:nvPr/>
        </p:nvSpPr>
        <p:spPr>
          <a:xfrm>
            <a:off x="4384624" y="5805264"/>
            <a:ext cx="3384376" cy="720080"/>
          </a:xfrm>
          <a:prstGeom prst="rect">
            <a:avLst/>
          </a:prstGeom>
          <a:no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720"/>
              </a:spcBef>
              <a:buSzPts val="1680"/>
              <a:buNone/>
            </a:pPr>
            <a:endParaRPr lang="tr-TR" sz="1600" b="1" dirty="0">
              <a:solidFill>
                <a:srgbClr val="C00000"/>
              </a:solidFill>
              <a:latin typeface="Calibri"/>
            </a:endParaRPr>
          </a:p>
        </p:txBody>
      </p:sp>
      <p:sp>
        <p:nvSpPr>
          <p:cNvPr id="14" name="13 Slayt Numarası Yer Tutucusu"/>
          <p:cNvSpPr>
            <a:spLocks noGrp="1"/>
          </p:cNvSpPr>
          <p:nvPr>
            <p:ph type="sldNum" sz="quarter" idx="12"/>
          </p:nvPr>
        </p:nvSpPr>
        <p:spPr/>
        <p:txBody>
          <a:bodyPr/>
          <a:lstStyle/>
          <a:p>
            <a:fld id="{7BEB7422-0601-45F3-B5AF-BD67E62122E9}" type="slidenum">
              <a:rPr lang="tr-TR">
                <a:solidFill>
                  <a:prstClr val="black">
                    <a:tint val="75000"/>
                  </a:prstClr>
                </a:solidFill>
                <a:latin typeface="Calibri"/>
              </a:rPr>
              <a:pPr/>
              <a:t>1</a:t>
            </a:fld>
            <a:endParaRPr lang="tr-TR" dirty="0">
              <a:solidFill>
                <a:prstClr val="black">
                  <a:tint val="75000"/>
                </a:prstClr>
              </a:solidFill>
              <a:latin typeface="Calibri"/>
            </a:endParaRPr>
          </a:p>
        </p:txBody>
      </p:sp>
      <p:sp>
        <p:nvSpPr>
          <p:cNvPr id="2" name="Dikdörtgen 1"/>
          <p:cNvSpPr/>
          <p:nvPr/>
        </p:nvSpPr>
        <p:spPr>
          <a:xfrm>
            <a:off x="282014" y="576096"/>
            <a:ext cx="11627972"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000" b="1" i="0" u="none" strike="noStrike" kern="0" cap="none" spc="0" normalizeH="0" baseline="0" noProof="0" dirty="0" smtClean="0">
                <a:ln>
                  <a:noFill/>
                </a:ln>
                <a:solidFill>
                  <a:srgbClr val="FF0000"/>
                </a:solidFill>
                <a:effectLst/>
                <a:uLnTx/>
                <a:uFillTx/>
              </a:rPr>
              <a:t>Büyük Menderes-Işıklı Gölü Havzası’nda YETKE-Bitki Örtüsü ve Yönetimi Faktörünün Coğrafi Bilgi Sistemleri ve Uzaktan Algılama Yöntemleri ile </a:t>
            </a:r>
            <a:r>
              <a:rPr kumimoji="0" lang="tr-TR" sz="2000" b="1" i="0" u="none" strike="noStrike" kern="0" cap="none" spc="0" normalizeH="0" baseline="0" noProof="0" smtClean="0">
                <a:ln>
                  <a:noFill/>
                </a:ln>
                <a:solidFill>
                  <a:srgbClr val="FF0000"/>
                </a:solidFill>
                <a:effectLst/>
                <a:uLnTx/>
                <a:uFillTx/>
              </a:rPr>
              <a:t>Saptanması </a:t>
            </a:r>
            <a:r>
              <a:rPr kumimoji="0" lang="tr-TR" sz="2000" b="1" i="0" u="none" strike="noStrike" kern="0" cap="none" spc="0" normalizeH="0" baseline="0" noProof="0" smtClean="0">
                <a:ln>
                  <a:noFill/>
                </a:ln>
                <a:solidFill>
                  <a:srgbClr val="FF0000"/>
                </a:solidFill>
                <a:effectLst/>
                <a:uLnTx/>
                <a:uFillTx/>
              </a:rPr>
              <a:t>Projesi</a:t>
            </a:r>
            <a:endParaRPr kumimoji="0" lang="tr-TR" sz="2000" b="1" i="0" u="none" strike="noStrike" kern="0" cap="none" spc="0" normalizeH="0" baseline="0" noProof="0" dirty="0" smtClean="0">
              <a:ln>
                <a:noFill/>
              </a:ln>
              <a:solidFill>
                <a:srgbClr val="FF0000"/>
              </a:solidFill>
              <a:effectLst/>
              <a:uLnTx/>
              <a:uFillTx/>
            </a:endParaRPr>
          </a:p>
        </p:txBody>
      </p:sp>
      <p:sp>
        <p:nvSpPr>
          <p:cNvPr id="4" name="Dikdörtgen 3"/>
          <p:cNvSpPr/>
          <p:nvPr/>
        </p:nvSpPr>
        <p:spPr>
          <a:xfrm>
            <a:off x="243914" y="1790218"/>
            <a:ext cx="6255137" cy="4832092"/>
          </a:xfrm>
          <a:prstGeom prst="rect">
            <a:avLst/>
          </a:prstGeom>
          <a:ln w="22225" cmpd="thinThick">
            <a:solidFill>
              <a:schemeClr val="accent1"/>
            </a:solidFill>
            <a:prstDash val="sysDot"/>
          </a:ln>
        </p:spPr>
        <p:txBody>
          <a:bodyPr wrap="square">
            <a:spAutoFit/>
          </a:bodyPr>
          <a:lstStyle/>
          <a:p>
            <a:pPr algn="just">
              <a:spcAft>
                <a:spcPts val="0"/>
              </a:spcAft>
            </a:pPr>
            <a:r>
              <a:rPr lang="tr-TR" sz="1600" b="1" dirty="0">
                <a:ea typeface="Times New Roman" panose="02020603050405020304" pitchFamily="18" charset="0"/>
              </a:rPr>
              <a:t>Proje </a:t>
            </a:r>
            <a:r>
              <a:rPr lang="tr-TR" sz="1600" b="1" dirty="0" smtClean="0">
                <a:ea typeface="Times New Roman" panose="02020603050405020304" pitchFamily="18" charset="0"/>
              </a:rPr>
              <a:t>Lideri	: </a:t>
            </a:r>
            <a:r>
              <a:rPr lang="tr-TR" sz="1600" b="1" dirty="0" smtClean="0">
                <a:solidFill>
                  <a:srgbClr val="FF0000"/>
                </a:solidFill>
                <a:ea typeface="Times New Roman" panose="02020603050405020304" pitchFamily="18" charset="0"/>
              </a:rPr>
              <a:t>Sultan ERGUN</a:t>
            </a:r>
          </a:p>
          <a:p>
            <a:pPr algn="just">
              <a:spcAft>
                <a:spcPts val="0"/>
              </a:spcAft>
            </a:pPr>
            <a:r>
              <a:rPr lang="tr-TR" sz="1600" b="1" dirty="0" smtClean="0">
                <a:ea typeface="Times New Roman" panose="02020603050405020304" pitchFamily="18" charset="0"/>
              </a:rPr>
              <a:t>Proje Yürütücüleri	: </a:t>
            </a:r>
            <a:r>
              <a:rPr lang="tr-TR" sz="1600" b="1" dirty="0" smtClean="0">
                <a:solidFill>
                  <a:srgbClr val="002060"/>
                </a:solidFill>
                <a:ea typeface="Times New Roman" panose="02020603050405020304" pitchFamily="18" charset="0"/>
              </a:rPr>
              <a:t>Fatma DEDEOĞLU</a:t>
            </a:r>
          </a:p>
          <a:p>
            <a:pPr algn="just">
              <a:spcAft>
                <a:spcPts val="0"/>
              </a:spcAft>
            </a:pPr>
            <a:r>
              <a:rPr lang="tr-TR" sz="1600" b="1" dirty="0">
                <a:ea typeface="Times New Roman" panose="02020603050405020304" pitchFamily="18" charset="0"/>
              </a:rPr>
              <a:t>	</a:t>
            </a:r>
            <a:r>
              <a:rPr lang="tr-TR" sz="1600" b="1" dirty="0" smtClean="0">
                <a:ea typeface="Times New Roman" panose="02020603050405020304" pitchFamily="18" charset="0"/>
              </a:rPr>
              <a:t>	: </a:t>
            </a:r>
            <a:r>
              <a:rPr lang="tr-TR" sz="1600" b="1" dirty="0" smtClean="0">
                <a:solidFill>
                  <a:schemeClr val="accent1">
                    <a:lumMod val="50000"/>
                  </a:schemeClr>
                </a:solidFill>
                <a:ea typeface="Times New Roman" panose="02020603050405020304" pitchFamily="18" charset="0"/>
              </a:rPr>
              <a:t>E</a:t>
            </a:r>
            <a:r>
              <a:rPr lang="tr-TR" sz="1600" b="1" dirty="0" smtClean="0">
                <a:solidFill>
                  <a:srgbClr val="002060"/>
                </a:solidFill>
                <a:ea typeface="Times New Roman" panose="02020603050405020304" pitchFamily="18" charset="0"/>
              </a:rPr>
              <a:t>diz ÜNAL</a:t>
            </a:r>
            <a:r>
              <a:rPr lang="tr-TR" sz="1600" b="1" dirty="0">
                <a:ea typeface="Times New Roman" panose="02020603050405020304" pitchFamily="18" charset="0"/>
              </a:rPr>
              <a:t>			</a:t>
            </a:r>
            <a:r>
              <a:rPr lang="tr-TR" sz="1600" dirty="0" smtClean="0">
                <a:ea typeface="Times New Roman" panose="02020603050405020304" pitchFamily="18" charset="0"/>
              </a:rPr>
              <a:t>       </a:t>
            </a:r>
          </a:p>
          <a:p>
            <a:pPr algn="just">
              <a:spcAft>
                <a:spcPts val="0"/>
              </a:spcAft>
            </a:pPr>
            <a:r>
              <a:rPr lang="tr-TR" sz="1600" b="1" dirty="0" smtClean="0"/>
              <a:t>Proje </a:t>
            </a:r>
            <a:r>
              <a:rPr lang="tr-TR" sz="1600" b="1" dirty="0" smtClean="0">
                <a:ea typeface="Times New Roman" panose="02020603050405020304" pitchFamily="18" charset="0"/>
              </a:rPr>
              <a:t>Başlama </a:t>
            </a:r>
            <a:r>
              <a:rPr lang="tr-TR" sz="1600" b="1" dirty="0">
                <a:ea typeface="Times New Roman" panose="02020603050405020304" pitchFamily="18" charset="0"/>
              </a:rPr>
              <a:t>Tarihi  </a:t>
            </a:r>
            <a:r>
              <a:rPr lang="tr-TR" sz="1600" b="1" dirty="0" smtClean="0">
                <a:ea typeface="Times New Roman" panose="02020603050405020304" pitchFamily="18" charset="0"/>
              </a:rPr>
              <a:t>:  </a:t>
            </a:r>
            <a:r>
              <a:rPr lang="tr-TR" sz="1600" dirty="0" smtClean="0">
                <a:ea typeface="Times New Roman" panose="02020603050405020304" pitchFamily="18" charset="0"/>
              </a:rPr>
              <a:t>01 </a:t>
            </a:r>
            <a:r>
              <a:rPr lang="tr-TR" sz="1600" dirty="0">
                <a:ea typeface="Times New Roman" panose="02020603050405020304" pitchFamily="18" charset="0"/>
              </a:rPr>
              <a:t>/ 06 / </a:t>
            </a:r>
            <a:r>
              <a:rPr lang="tr-TR" sz="1600" dirty="0" smtClean="0">
                <a:ea typeface="Times New Roman" panose="02020603050405020304" pitchFamily="18" charset="0"/>
              </a:rPr>
              <a:t>2008	</a:t>
            </a:r>
          </a:p>
          <a:p>
            <a:pPr algn="just">
              <a:spcAft>
                <a:spcPts val="0"/>
              </a:spcAft>
            </a:pPr>
            <a:r>
              <a:rPr lang="tr-TR" sz="1600" b="1" dirty="0" smtClean="0">
                <a:ea typeface="Times New Roman" panose="02020603050405020304" pitchFamily="18" charset="0"/>
              </a:rPr>
              <a:t>Bitiş </a:t>
            </a:r>
            <a:r>
              <a:rPr lang="tr-TR" sz="1600" b="1" dirty="0">
                <a:ea typeface="Times New Roman" panose="02020603050405020304" pitchFamily="18" charset="0"/>
              </a:rPr>
              <a:t>Tarihi	     :</a:t>
            </a:r>
            <a:r>
              <a:rPr lang="tr-TR" sz="1600" dirty="0">
                <a:ea typeface="Times New Roman" panose="02020603050405020304" pitchFamily="18" charset="0"/>
              </a:rPr>
              <a:t>      30 / 12 / 2010</a:t>
            </a:r>
          </a:p>
          <a:p>
            <a:pPr algn="just"/>
            <a:r>
              <a:rPr lang="tr-TR" sz="1000" b="1" dirty="0">
                <a:ea typeface="Times New Roman" panose="02020603050405020304" pitchFamily="18" charset="0"/>
              </a:rPr>
              <a:t> </a:t>
            </a:r>
            <a:endParaRPr lang="tr-TR" sz="1000" b="1" dirty="0" smtClean="0">
              <a:ea typeface="Times New Roman" panose="02020603050405020304" pitchFamily="18" charset="0"/>
            </a:endParaRPr>
          </a:p>
          <a:p>
            <a:pPr algn="just"/>
            <a:r>
              <a:rPr lang="tr-TR" sz="1400" b="1" dirty="0" smtClean="0">
                <a:ea typeface="Times New Roman" panose="02020603050405020304" pitchFamily="18" charset="0"/>
              </a:rPr>
              <a:t>Projenin </a:t>
            </a:r>
            <a:r>
              <a:rPr lang="tr-TR" sz="1400" b="1" dirty="0">
                <a:ea typeface="Times New Roman" panose="02020603050405020304" pitchFamily="18" charset="0"/>
              </a:rPr>
              <a:t>Özet Tanıtımı:</a:t>
            </a:r>
            <a:endParaRPr lang="tr-TR" sz="1400" dirty="0">
              <a:ea typeface="Times New Roman" panose="02020603050405020304" pitchFamily="18" charset="0"/>
            </a:endParaRPr>
          </a:p>
          <a:p>
            <a:pPr algn="just"/>
            <a:r>
              <a:rPr lang="tr-TR" sz="1400" dirty="0">
                <a:ea typeface="Times New Roman" panose="02020603050405020304" pitchFamily="18" charset="0"/>
              </a:rPr>
              <a:t>	Erozyon tahminleri modellerinden olan RUSLE’ da C faktörü (YETKE – C = Yenileştirilmiş Evrensel Toprak Kaybı Eşitliği-bitki örtüsü ve yönetimi faktörü)’nün Büyük Menderes Işıklı Gölü Havzası’nda farklı bitki örtüsü üzerinde farklı vejetasyon dönemlerinde Coğrafi Bilgi Sistemleri (CBS) ve Uzaktan Algılama (UA) yöntemleri kullanarak saptanması ve haritalanmasıdır. Bununla birlikte, uydu görüntülerinden elde edeceğimiz YETKE - C faktörü değerleri ile </a:t>
            </a:r>
            <a:r>
              <a:rPr lang="tr-TR" sz="1400" dirty="0" err="1">
                <a:ea typeface="Times New Roman" panose="02020603050405020304" pitchFamily="18" charset="0"/>
              </a:rPr>
              <a:t>spektro</a:t>
            </a:r>
            <a:r>
              <a:rPr lang="tr-TR" sz="1400" dirty="0">
                <a:ea typeface="Times New Roman" panose="02020603050405020304" pitchFamily="18" charset="0"/>
              </a:rPr>
              <a:t>-radyo metre ölçümlerini kullanarak doğrudan yer ölçümlerinden elde edilecek C faktörü değerleri arasında bir bağıntı kurulması planlanmıştır. Çalışma sahasındaki tarım alanları ve diğer bitki sınıflarının sınırları çizilerek bitki deseni saptanmış ve ürün yönetimi ortaya çıkartılmıştır</a:t>
            </a:r>
            <a:r>
              <a:rPr lang="tr-TR" sz="1400" dirty="0" smtClean="0">
                <a:ea typeface="Times New Roman" panose="02020603050405020304" pitchFamily="18" charset="0"/>
              </a:rPr>
              <a:t>.</a:t>
            </a:r>
          </a:p>
          <a:p>
            <a:pPr algn="just"/>
            <a:endParaRPr lang="tr-TR" sz="800" b="1" dirty="0" smtClean="0">
              <a:ea typeface="Times New Roman" panose="02020603050405020304" pitchFamily="18" charset="0"/>
            </a:endParaRPr>
          </a:p>
          <a:p>
            <a:pPr algn="just"/>
            <a:r>
              <a:rPr lang="tr-TR" sz="1400" b="1" dirty="0" smtClean="0">
                <a:ea typeface="Times New Roman" panose="02020603050405020304" pitchFamily="18" charset="0"/>
              </a:rPr>
              <a:t> </a:t>
            </a:r>
            <a:r>
              <a:rPr lang="tr-TR" sz="1400" b="1" dirty="0">
                <a:ea typeface="Times New Roman" panose="02020603050405020304" pitchFamily="18" charset="0"/>
              </a:rPr>
              <a:t>Anahtar Kelimeler: </a:t>
            </a:r>
            <a:r>
              <a:rPr lang="tr-TR" sz="1400" dirty="0">
                <a:ea typeface="Times New Roman" panose="02020603050405020304" pitchFamily="18" charset="0"/>
              </a:rPr>
              <a:t>Bitki örtüsü, YETKE-C faktörü, uzaktan algılama, spektral yansıma, uydu görüntüsü karakteristikleri. </a:t>
            </a:r>
            <a:endParaRPr lang="tr-TR" sz="1400" dirty="0">
              <a:ea typeface="Times New Roman" panose="02020603050405020304" pitchFamily="18" charset="0"/>
              <a:cs typeface="Times New Roman" panose="02020603050405020304" pitchFamily="18" charset="0"/>
            </a:endParaRPr>
          </a:p>
          <a:p>
            <a:pPr>
              <a:spcAft>
                <a:spcPts val="0"/>
              </a:spcAft>
            </a:pPr>
            <a:r>
              <a:rPr lang="tr-TR" sz="1400" b="1" dirty="0" err="1">
                <a:ea typeface="Times New Roman" panose="02020603050405020304" pitchFamily="18" charset="0"/>
              </a:rPr>
              <a:t>Key</a:t>
            </a:r>
            <a:r>
              <a:rPr lang="tr-TR" sz="1400" b="1" dirty="0">
                <a:ea typeface="Times New Roman" panose="02020603050405020304" pitchFamily="18" charset="0"/>
              </a:rPr>
              <a:t> </a:t>
            </a:r>
            <a:r>
              <a:rPr lang="tr-TR" sz="1400" b="1" dirty="0" err="1">
                <a:ea typeface="Times New Roman" panose="02020603050405020304" pitchFamily="18" charset="0"/>
              </a:rPr>
              <a:t>words</a:t>
            </a:r>
            <a:r>
              <a:rPr lang="tr-TR" sz="1400" b="1" dirty="0">
                <a:ea typeface="Times New Roman" panose="02020603050405020304" pitchFamily="18" charset="0"/>
              </a:rPr>
              <a:t>: </a:t>
            </a:r>
            <a:r>
              <a:rPr lang="en-US" sz="1400" dirty="0">
                <a:ea typeface="Times New Roman" panose="02020603050405020304" pitchFamily="18" charset="0"/>
              </a:rPr>
              <a:t>Vegetation cover, RUSLE-C factor, remote sensing, spectral reflectance and characteristics of satellite imagery.</a:t>
            </a:r>
            <a:endParaRPr lang="tr-TR" sz="1400" dirty="0">
              <a:effectLst/>
              <a:ea typeface="Times New Roman" panose="02020603050405020304" pitchFamily="18" charset="0"/>
            </a:endParaRPr>
          </a:p>
        </p:txBody>
      </p:sp>
      <p:pic>
        <p:nvPicPr>
          <p:cNvPr id="5" name="Resim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9270" y="4122537"/>
            <a:ext cx="1423881" cy="1067911"/>
          </a:xfrm>
          <a:prstGeom prst="rect">
            <a:avLst/>
          </a:prstGeom>
        </p:spPr>
      </p:pic>
      <p:pic>
        <p:nvPicPr>
          <p:cNvPr id="11" name="Resim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89310" y="1316094"/>
            <a:ext cx="2757379" cy="2068035"/>
          </a:xfrm>
          <a:prstGeom prst="rect">
            <a:avLst/>
          </a:prstGeom>
        </p:spPr>
      </p:pic>
      <p:pic>
        <p:nvPicPr>
          <p:cNvPr id="18" name="Resim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05744" y="5257544"/>
            <a:ext cx="1410509" cy="1057882"/>
          </a:xfrm>
          <a:prstGeom prst="rect">
            <a:avLst/>
          </a:prstGeom>
        </p:spPr>
      </p:pic>
      <p:pic>
        <p:nvPicPr>
          <p:cNvPr id="6" name="Resim 5"/>
          <p:cNvPicPr>
            <a:picLocks noChangeAspect="1"/>
          </p:cNvPicPr>
          <p:nvPr/>
        </p:nvPicPr>
        <p:blipFill>
          <a:blip r:embed="rId8"/>
          <a:stretch>
            <a:fillRect/>
          </a:stretch>
        </p:blipFill>
        <p:spPr>
          <a:xfrm>
            <a:off x="6934200" y="1562922"/>
            <a:ext cx="1841788" cy="2559615"/>
          </a:xfrm>
          <a:prstGeom prst="rect">
            <a:avLst/>
          </a:prstGeom>
        </p:spPr>
      </p:pic>
      <p:pic>
        <p:nvPicPr>
          <p:cNvPr id="19" name="Resim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99000" y="4122537"/>
            <a:ext cx="1200870" cy="1069947"/>
          </a:xfrm>
          <a:prstGeom prst="rect">
            <a:avLst/>
          </a:prstGeom>
        </p:spPr>
      </p:pic>
      <p:pic>
        <p:nvPicPr>
          <p:cNvPr id="21" name="Resim 2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84848" y="5261184"/>
            <a:ext cx="1234072" cy="1053119"/>
          </a:xfrm>
          <a:prstGeom prst="rect">
            <a:avLst/>
          </a:prstGeom>
        </p:spPr>
      </p:pic>
      <p:sp>
        <p:nvSpPr>
          <p:cNvPr id="3" name="Dikdörtgen 2"/>
          <p:cNvSpPr/>
          <p:nvPr/>
        </p:nvSpPr>
        <p:spPr>
          <a:xfrm>
            <a:off x="496962" y="1173757"/>
            <a:ext cx="11305309" cy="523220"/>
          </a:xfrm>
          <a:prstGeom prst="rect">
            <a:avLst/>
          </a:prstGeom>
        </p:spPr>
        <p:txBody>
          <a:bodyPr wrap="square">
            <a:spAutoFit/>
          </a:bodyPr>
          <a:lstStyle/>
          <a:p>
            <a:pPr algn="ctr"/>
            <a:r>
              <a:rPr lang="en-US" sz="1400" b="1" dirty="0">
                <a:solidFill>
                  <a:srgbClr val="002060"/>
                </a:solidFill>
              </a:rPr>
              <a:t>Determination of RUSLE-Crop Cover and Management Factor using Geographic Information Systems and Remote Sensing Methods in </a:t>
            </a:r>
            <a:r>
              <a:rPr lang="en-US" sz="1400" b="1" dirty="0" err="1">
                <a:solidFill>
                  <a:srgbClr val="002060"/>
                </a:solidFill>
              </a:rPr>
              <a:t>Büyük</a:t>
            </a:r>
            <a:r>
              <a:rPr lang="en-US" sz="1400" b="1" dirty="0">
                <a:solidFill>
                  <a:srgbClr val="002060"/>
                </a:solidFill>
              </a:rPr>
              <a:t> Menderes-</a:t>
            </a:r>
            <a:r>
              <a:rPr lang="en-US" sz="1400" b="1" dirty="0" err="1">
                <a:solidFill>
                  <a:srgbClr val="002060"/>
                </a:solidFill>
              </a:rPr>
              <a:t>Işikli</a:t>
            </a:r>
            <a:r>
              <a:rPr lang="en-US" sz="1400" b="1" dirty="0">
                <a:solidFill>
                  <a:srgbClr val="002060"/>
                </a:solidFill>
              </a:rPr>
              <a:t> Lake Watershed.</a:t>
            </a:r>
            <a:endParaRPr lang="tr-TR" sz="1400" b="1" dirty="0">
              <a:solidFill>
                <a:srgbClr val="002060"/>
              </a:solidFill>
            </a:endParaRPr>
          </a:p>
        </p:txBody>
      </p:sp>
    </p:spTree>
    <p:extLst>
      <p:ext uri="{BB962C8B-B14F-4D97-AF65-F5344CB8AC3E}">
        <p14:creationId xmlns:p14="http://schemas.microsoft.com/office/powerpoint/2010/main" val="2929382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7EB4ED-60FA-47D5-A252-8CCC8D516D72}"/>
</file>

<file path=customXml/itemProps2.xml><?xml version="1.0" encoding="utf-8"?>
<ds:datastoreItem xmlns:ds="http://schemas.openxmlformats.org/officeDocument/2006/customXml" ds:itemID="{8AC071D8-E192-47D5-A175-2BBEA4B9C59C}"/>
</file>

<file path=customXml/itemProps3.xml><?xml version="1.0" encoding="utf-8"?>
<ds:datastoreItem xmlns:ds="http://schemas.openxmlformats.org/officeDocument/2006/customXml" ds:itemID="{B3349C7A-FC52-4ED7-B140-7133B1551ED5}"/>
</file>

<file path=docProps/app.xml><?xml version="1.0" encoding="utf-8"?>
<Properties xmlns="http://schemas.openxmlformats.org/officeDocument/2006/extended-properties" xmlns:vt="http://schemas.openxmlformats.org/officeDocument/2006/docPropsVTypes">
  <TotalTime>592</TotalTime>
  <Words>43</Words>
  <Application>Microsoft Office PowerPoint</Application>
  <PresentationFormat>Geniş ekran</PresentationFormat>
  <Paragraphs>14</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Times New Roman</vt:lpstr>
      <vt:lpstr>Ofis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Murat TUGAC</dc:creator>
  <cp:lastModifiedBy>ronaldinho424</cp:lastModifiedBy>
  <cp:revision>51</cp:revision>
  <dcterms:created xsi:type="dcterms:W3CDTF">2018-11-01T16:17:15Z</dcterms:created>
  <dcterms:modified xsi:type="dcterms:W3CDTF">2019-01-14T08:30:34Z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