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67" d="100"/>
          <a:sy n="67" d="100"/>
        </p:scale>
        <p:origin x="77" y="4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800690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8779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064474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F79546"/>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11/7/2018</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defRPr sz="1200" b="1" i="0">
                <a:solidFill>
                  <a:srgbClr val="888888"/>
                </a:solidFill>
                <a:latin typeface="Calibri"/>
                <a:cs typeface="Calibri"/>
              </a:defRPr>
            </a:lvl1pPr>
          </a:lstStyle>
          <a:p>
            <a:pPr marL="8209915"/>
            <a:fld id="{81D60167-4931-47E6-BA6A-407CBD079E47}" type="slidenum">
              <a:rPr lang="tr-TR" spc="-10" smtClean="0"/>
              <a:pPr marL="8209915"/>
              <a:t>‹#›</a:t>
            </a:fld>
            <a:endParaRPr lang="tr-TR" spc="-10" dirty="0"/>
          </a:p>
        </p:txBody>
      </p:sp>
    </p:spTree>
    <p:extLst>
      <p:ext uri="{BB962C8B-B14F-4D97-AF65-F5344CB8AC3E}">
        <p14:creationId xmlns:p14="http://schemas.microsoft.com/office/powerpoint/2010/main" val="2481946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02881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632101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19481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BE881EF-FE98-469D-A976-773CB5DBDAAA}" type="datetimeFigureOut">
              <a:rPr lang="tr-TR" smtClean="0"/>
              <a:t>07.11.2018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7965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BE881EF-FE98-469D-A976-773CB5DBDAAA}" type="datetimeFigureOut">
              <a:rPr lang="tr-TR" smtClean="0"/>
              <a:t>07.11.2018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62902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E881EF-FE98-469D-A976-773CB5DBDAAA}" type="datetimeFigureOut">
              <a:rPr lang="tr-TR" smtClean="0"/>
              <a:t>07.11.2018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58707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43137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938870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881EF-FE98-469D-A976-773CB5DBDAAA}" type="datetimeFigureOut">
              <a:rPr lang="tr-TR" smtClean="0"/>
              <a:t>07.11.2018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85985-0A8B-4B2C-9209-96D5DB2C2A41}" type="slidenum">
              <a:rPr lang="tr-TR" smtClean="0"/>
              <a:t>‹#›</a:t>
            </a:fld>
            <a:endParaRPr lang="tr-TR"/>
          </a:p>
        </p:txBody>
      </p:sp>
    </p:spTree>
    <p:extLst>
      <p:ext uri="{BB962C8B-B14F-4D97-AF65-F5344CB8AC3E}">
        <p14:creationId xmlns:p14="http://schemas.microsoft.com/office/powerpoint/2010/main" val="1538746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guneydoguguncel.com/d/news/3245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1708986"/>
            <a:ext cx="9143999" cy="512921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746124" y="390780"/>
            <a:ext cx="8699753" cy="492443"/>
          </a:xfrm>
        </p:spPr>
        <p:txBody>
          <a:bodyPr/>
          <a:lstStyle/>
          <a:p>
            <a:pPr algn="r"/>
            <a:r>
              <a:rPr lang="tr-TR" sz="1600" dirty="0"/>
              <a:t>Bazı Stratejik Ürünlerde Verim, Rekolte Tahmini ve Ürün İzleme Alt Projesi</a:t>
            </a:r>
            <a:r>
              <a:rPr lang="tr-TR" sz="1600" dirty="0">
                <a:latin typeface="Times New Roman"/>
                <a:ea typeface="Times New Roman"/>
              </a:rPr>
              <a:t/>
            </a:r>
            <a:br>
              <a:rPr lang="tr-TR" sz="1600" dirty="0">
                <a:latin typeface="Times New Roman"/>
                <a:ea typeface="Times New Roman"/>
              </a:rPr>
            </a:br>
            <a:endParaRPr lang="tr-TR" sz="1600" dirty="0"/>
          </a:p>
        </p:txBody>
      </p:sp>
      <p:graphicFrame>
        <p:nvGraphicFramePr>
          <p:cNvPr id="3" name="Table 2"/>
          <p:cNvGraphicFramePr>
            <a:graphicFrameLocks noGrp="1"/>
          </p:cNvGraphicFramePr>
          <p:nvPr>
            <p:extLst>
              <p:ext uri="{D42A27DB-BD31-4B8C-83A1-F6EECF244321}">
                <p14:modId xmlns:p14="http://schemas.microsoft.com/office/powerpoint/2010/main" val="55124791"/>
              </p:ext>
            </p:extLst>
          </p:nvPr>
        </p:nvGraphicFramePr>
        <p:xfrm>
          <a:off x="1676401" y="990600"/>
          <a:ext cx="5822315" cy="591123"/>
        </p:xfrm>
        <a:graphic>
          <a:graphicData uri="http://schemas.openxmlformats.org/drawingml/2006/table">
            <a:tbl>
              <a:tblPr>
                <a:tableStyleId>{5C22544A-7EE6-4342-B048-85BDC9FD1C3A}</a:tableStyleId>
              </a:tblPr>
              <a:tblGrid>
                <a:gridCol w="2228215">
                  <a:extLst>
                    <a:ext uri="{9D8B030D-6E8A-4147-A177-3AD203B41FA5}">
                      <a16:colId xmlns:a16="http://schemas.microsoft.com/office/drawing/2014/main" val="20000"/>
                    </a:ext>
                  </a:extLst>
                </a:gridCol>
                <a:gridCol w="3594100">
                  <a:extLst>
                    <a:ext uri="{9D8B030D-6E8A-4147-A177-3AD203B41FA5}">
                      <a16:colId xmlns:a16="http://schemas.microsoft.com/office/drawing/2014/main" val="20001"/>
                    </a:ext>
                  </a:extLst>
                </a:gridCol>
              </a:tblGrid>
              <a:tr h="160020">
                <a:tc>
                  <a:txBody>
                    <a:bodyPr/>
                    <a:lstStyle/>
                    <a:p>
                      <a:pPr>
                        <a:lnSpc>
                          <a:spcPct val="115000"/>
                        </a:lnSpc>
                        <a:spcAft>
                          <a:spcPts val="0"/>
                        </a:spcAft>
                      </a:pPr>
                      <a:r>
                        <a:rPr lang="tr-TR" sz="1200" dirty="0">
                          <a:effectLst/>
                        </a:rPr>
                        <a:t>ARAŞTIRMA FIRSAT ALANI </a:t>
                      </a:r>
                      <a:endParaRPr lang="tr-TR" sz="1200" dirty="0">
                        <a:effectLst/>
                        <a:latin typeface="Times New Roman"/>
                        <a:ea typeface="Times New Roman"/>
                      </a:endParaRPr>
                    </a:p>
                  </a:txBody>
                  <a:tcPr marL="44450" marR="44450" marT="0" marB="0" anchor="ctr"/>
                </a:tc>
                <a:tc>
                  <a:txBody>
                    <a:bodyPr/>
                    <a:lstStyle/>
                    <a:p>
                      <a:pPr>
                        <a:lnSpc>
                          <a:spcPct val="115000"/>
                        </a:lnSpc>
                        <a:spcAft>
                          <a:spcPts val="0"/>
                        </a:spcAft>
                      </a:pPr>
                      <a:r>
                        <a:rPr lang="tr-TR" sz="1200">
                          <a:effectLst/>
                        </a:rPr>
                        <a:t>A-13</a:t>
                      </a:r>
                      <a:endParaRPr lang="tr-TR" sz="1200">
                        <a:effectLst/>
                        <a:latin typeface="Times New Roman"/>
                        <a:ea typeface="Times New Roman"/>
                      </a:endParaRPr>
                    </a:p>
                  </a:txBody>
                  <a:tcPr marL="44450" marR="44450" marT="0" marB="0" anchor="ctr"/>
                </a:tc>
                <a:extLst>
                  <a:ext uri="{0D108BD9-81ED-4DB2-BD59-A6C34878D82A}">
                    <a16:rowId xmlns:a16="http://schemas.microsoft.com/office/drawing/2014/main" val="10000"/>
                  </a:ext>
                </a:extLst>
              </a:tr>
              <a:tr h="118745">
                <a:tc>
                  <a:txBody>
                    <a:bodyPr/>
                    <a:lstStyle/>
                    <a:p>
                      <a:pPr>
                        <a:lnSpc>
                          <a:spcPct val="115000"/>
                        </a:lnSpc>
                        <a:spcAft>
                          <a:spcPts val="0"/>
                        </a:spcAft>
                      </a:pPr>
                      <a:r>
                        <a:rPr lang="tr-TR" sz="1200">
                          <a:effectLst/>
                        </a:rPr>
                        <a:t>ARAŞTIRMA PROGRAMI </a:t>
                      </a:r>
                      <a:endParaRPr lang="tr-TR" sz="1200">
                        <a:effectLst/>
                        <a:latin typeface="Times New Roman"/>
                        <a:ea typeface="Times New Roman"/>
                      </a:endParaRPr>
                    </a:p>
                  </a:txBody>
                  <a:tcPr marL="44450" marR="44450" marT="0" marB="0" anchor="ctr"/>
                </a:tc>
                <a:tc>
                  <a:txBody>
                    <a:bodyPr/>
                    <a:lstStyle/>
                    <a:p>
                      <a:pPr>
                        <a:lnSpc>
                          <a:spcPct val="115000"/>
                        </a:lnSpc>
                        <a:spcAft>
                          <a:spcPts val="0"/>
                        </a:spcAft>
                      </a:pPr>
                      <a:r>
                        <a:rPr lang="tr-TR" sz="1200">
                          <a:effectLst/>
                        </a:rPr>
                        <a:t>Toprak Su Kaynakları ve Çevre</a:t>
                      </a:r>
                      <a:endParaRPr lang="tr-TR" sz="1200">
                        <a:effectLst/>
                        <a:latin typeface="Times New Roman"/>
                        <a:ea typeface="Times New Roman"/>
                      </a:endParaRPr>
                    </a:p>
                  </a:txBody>
                  <a:tcPr marL="44450" marR="44450" marT="0" marB="0" anchor="ctr"/>
                </a:tc>
                <a:extLst>
                  <a:ext uri="{0D108BD9-81ED-4DB2-BD59-A6C34878D82A}">
                    <a16:rowId xmlns:a16="http://schemas.microsoft.com/office/drawing/2014/main" val="10001"/>
                  </a:ext>
                </a:extLst>
              </a:tr>
              <a:tr h="118745">
                <a:tc>
                  <a:txBody>
                    <a:bodyPr/>
                    <a:lstStyle/>
                    <a:p>
                      <a:pPr>
                        <a:lnSpc>
                          <a:spcPct val="115000"/>
                        </a:lnSpc>
                        <a:spcAft>
                          <a:spcPts val="0"/>
                        </a:spcAft>
                      </a:pPr>
                      <a:r>
                        <a:rPr lang="tr-TR" sz="1200">
                          <a:effectLst/>
                        </a:rPr>
                        <a:t>PROGRAM ÖNCELİĞİ</a:t>
                      </a:r>
                      <a:endParaRPr lang="tr-TR" sz="1200">
                        <a:effectLst/>
                        <a:latin typeface="Times New Roman"/>
                        <a:ea typeface="Times New Roman"/>
                      </a:endParaRPr>
                    </a:p>
                  </a:txBody>
                  <a:tcPr marL="44450" marR="44450" marT="0" marB="0" anchor="ctr"/>
                </a:tc>
                <a:tc>
                  <a:txBody>
                    <a:bodyPr/>
                    <a:lstStyle/>
                    <a:p>
                      <a:pPr>
                        <a:lnSpc>
                          <a:spcPct val="115000"/>
                        </a:lnSpc>
                        <a:spcAft>
                          <a:spcPts val="0"/>
                        </a:spcAft>
                      </a:pPr>
                      <a:r>
                        <a:rPr lang="tr-TR" sz="1200" dirty="0">
                          <a:effectLst/>
                        </a:rPr>
                        <a:t>P07- Düşük </a:t>
                      </a:r>
                      <a:endParaRPr lang="tr-TR" sz="1200" dirty="0">
                        <a:effectLst/>
                        <a:latin typeface="Times New Roman"/>
                        <a:ea typeface="Times New Roman"/>
                      </a:endParaRPr>
                    </a:p>
                  </a:txBody>
                  <a:tcPr marL="44450" marR="44450" marT="0" marB="0" anchor="ctr"/>
                </a:tc>
                <a:extLst>
                  <a:ext uri="{0D108BD9-81ED-4DB2-BD59-A6C34878D82A}">
                    <a16:rowId xmlns:a16="http://schemas.microsoft.com/office/drawing/2014/main" val="10002"/>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640502390"/>
              </p:ext>
            </p:extLst>
          </p:nvPr>
        </p:nvGraphicFramePr>
        <p:xfrm>
          <a:off x="1676401" y="1676400"/>
          <a:ext cx="5822315" cy="394082"/>
        </p:xfrm>
        <a:graphic>
          <a:graphicData uri="http://schemas.openxmlformats.org/drawingml/2006/table">
            <a:tbl>
              <a:tblPr>
                <a:tableStyleId>{5C22544A-7EE6-4342-B048-85BDC9FD1C3A}</a:tableStyleId>
              </a:tblPr>
              <a:tblGrid>
                <a:gridCol w="1598295">
                  <a:extLst>
                    <a:ext uri="{9D8B030D-6E8A-4147-A177-3AD203B41FA5}">
                      <a16:colId xmlns:a16="http://schemas.microsoft.com/office/drawing/2014/main" val="20000"/>
                    </a:ext>
                  </a:extLst>
                </a:gridCol>
                <a:gridCol w="4224020">
                  <a:extLst>
                    <a:ext uri="{9D8B030D-6E8A-4147-A177-3AD203B41FA5}">
                      <a16:colId xmlns:a16="http://schemas.microsoft.com/office/drawing/2014/main" val="20001"/>
                    </a:ext>
                  </a:extLst>
                </a:gridCol>
              </a:tblGrid>
              <a:tr h="192405">
                <a:tc>
                  <a:txBody>
                    <a:bodyPr/>
                    <a:lstStyle/>
                    <a:p>
                      <a:pPr>
                        <a:lnSpc>
                          <a:spcPct val="115000"/>
                        </a:lnSpc>
                        <a:spcAft>
                          <a:spcPts val="0"/>
                        </a:spcAft>
                      </a:pPr>
                      <a:r>
                        <a:rPr lang="tr-TR" sz="1200" dirty="0">
                          <a:effectLst/>
                        </a:rPr>
                        <a:t>ADI </a:t>
                      </a:r>
                      <a:endParaRPr lang="tr-TR" sz="1200" dirty="0">
                        <a:effectLst/>
                        <a:latin typeface="Times New Roman"/>
                        <a:ea typeface="Times New Roman"/>
                      </a:endParaRPr>
                    </a:p>
                  </a:txBody>
                  <a:tcPr marL="44450" marR="44450" marT="0" marB="0" anchor="ctr">
                    <a:solidFill>
                      <a:schemeClr val="accent1">
                        <a:tint val="20000"/>
                        <a:alpha val="70000"/>
                      </a:schemeClr>
                    </a:solidFill>
                  </a:tcPr>
                </a:tc>
                <a:tc>
                  <a:txBody>
                    <a:bodyPr/>
                    <a:lstStyle/>
                    <a:p>
                      <a:pPr>
                        <a:lnSpc>
                          <a:spcPct val="115000"/>
                        </a:lnSpc>
                        <a:spcAft>
                          <a:spcPts val="0"/>
                        </a:spcAft>
                      </a:pPr>
                      <a:r>
                        <a:rPr lang="tr-TR" sz="1200">
                          <a:effectLst/>
                        </a:rPr>
                        <a:t>Tarla Bitkileri Merkez Arş. Enst. Müdürlüğü</a:t>
                      </a:r>
                      <a:endParaRPr lang="tr-TR" sz="1200">
                        <a:effectLst/>
                        <a:latin typeface="Times New Roman"/>
                        <a:ea typeface="Times New Roman"/>
                      </a:endParaRPr>
                    </a:p>
                  </a:txBody>
                  <a:tcPr marL="44450" marR="44450" marT="0" marB="0" anchor="ctr">
                    <a:solidFill>
                      <a:schemeClr val="accent1">
                        <a:tint val="20000"/>
                        <a:alpha val="70000"/>
                      </a:schemeClr>
                    </a:solidFill>
                  </a:tcPr>
                </a:tc>
                <a:extLst>
                  <a:ext uri="{0D108BD9-81ED-4DB2-BD59-A6C34878D82A}">
                    <a16:rowId xmlns:a16="http://schemas.microsoft.com/office/drawing/2014/main" val="10000"/>
                  </a:ext>
                </a:extLst>
              </a:tr>
              <a:tr h="135255">
                <a:tc>
                  <a:txBody>
                    <a:bodyPr/>
                    <a:lstStyle/>
                    <a:p>
                      <a:pPr>
                        <a:lnSpc>
                          <a:spcPct val="115000"/>
                        </a:lnSpc>
                        <a:spcAft>
                          <a:spcPts val="0"/>
                        </a:spcAft>
                      </a:pPr>
                      <a:r>
                        <a:rPr lang="tr-TR" sz="1200" dirty="0">
                          <a:effectLst/>
                        </a:rPr>
                        <a:t>ADRESİ</a:t>
                      </a:r>
                      <a:endParaRPr lang="tr-TR" sz="1200" dirty="0">
                        <a:effectLst/>
                        <a:latin typeface="Times New Roman"/>
                        <a:ea typeface="Times New Roman"/>
                      </a:endParaRPr>
                    </a:p>
                  </a:txBody>
                  <a:tcPr marL="44450" marR="44450" marT="0" marB="0" anchor="ctr">
                    <a:solidFill>
                      <a:schemeClr val="accent1">
                        <a:tint val="20000"/>
                        <a:alpha val="70000"/>
                      </a:schemeClr>
                    </a:solidFill>
                  </a:tcPr>
                </a:tc>
                <a:tc>
                  <a:txBody>
                    <a:bodyPr/>
                    <a:lstStyle/>
                    <a:p>
                      <a:pPr>
                        <a:lnSpc>
                          <a:spcPct val="115000"/>
                        </a:lnSpc>
                        <a:spcAft>
                          <a:spcPts val="0"/>
                        </a:spcAft>
                      </a:pPr>
                      <a:r>
                        <a:rPr lang="tr-TR" sz="1200" dirty="0">
                          <a:effectLst/>
                        </a:rPr>
                        <a:t>Yenimahalle, Ankara</a:t>
                      </a:r>
                      <a:endParaRPr lang="tr-TR" sz="1200" dirty="0">
                        <a:effectLst/>
                        <a:latin typeface="Times New Roman"/>
                        <a:ea typeface="Times New Roman"/>
                      </a:endParaRPr>
                    </a:p>
                  </a:txBody>
                  <a:tcPr marL="44450" marR="44450" marT="0" marB="0" anchor="ctr">
                    <a:solidFill>
                      <a:schemeClr val="accent1">
                        <a:tint val="20000"/>
                        <a:alpha val="70000"/>
                      </a:schemeClr>
                    </a:solidFill>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61407247"/>
              </p:ext>
            </p:extLst>
          </p:nvPr>
        </p:nvGraphicFramePr>
        <p:xfrm>
          <a:off x="1676401" y="2344338"/>
          <a:ext cx="5822315" cy="395986"/>
        </p:xfrm>
        <a:graphic>
          <a:graphicData uri="http://schemas.openxmlformats.org/drawingml/2006/table">
            <a:tbl>
              <a:tblPr>
                <a:tableStyleId>{5C22544A-7EE6-4342-B048-85BDC9FD1C3A}</a:tableStyleId>
              </a:tblPr>
              <a:tblGrid>
                <a:gridCol w="1598295">
                  <a:extLst>
                    <a:ext uri="{9D8B030D-6E8A-4147-A177-3AD203B41FA5}">
                      <a16:colId xmlns:a16="http://schemas.microsoft.com/office/drawing/2014/main" val="20000"/>
                    </a:ext>
                  </a:extLst>
                </a:gridCol>
                <a:gridCol w="4224020">
                  <a:extLst>
                    <a:ext uri="{9D8B030D-6E8A-4147-A177-3AD203B41FA5}">
                      <a16:colId xmlns:a16="http://schemas.microsoft.com/office/drawing/2014/main" val="20001"/>
                    </a:ext>
                  </a:extLst>
                </a:gridCol>
              </a:tblGrid>
              <a:tr h="123825">
                <a:tc>
                  <a:txBody>
                    <a:bodyPr/>
                    <a:lstStyle/>
                    <a:p>
                      <a:pPr>
                        <a:lnSpc>
                          <a:spcPct val="115000"/>
                        </a:lnSpc>
                        <a:spcAft>
                          <a:spcPts val="0"/>
                        </a:spcAft>
                      </a:pPr>
                      <a:r>
                        <a:rPr lang="tr-TR" sz="1200" dirty="0">
                          <a:solidFill>
                            <a:schemeClr val="dk1"/>
                          </a:solidFill>
                          <a:effectLst/>
                          <a:latin typeface="+mn-lt"/>
                          <a:ea typeface="+mn-ea"/>
                          <a:cs typeface="+mn-cs"/>
                        </a:rPr>
                        <a:t>ADI SOYADI</a:t>
                      </a:r>
                    </a:p>
                  </a:txBody>
                  <a:tcPr marL="44450" marR="44450" marT="0" marB="0" anchor="ctr">
                    <a:solidFill>
                      <a:schemeClr val="accent1">
                        <a:tint val="20000"/>
                        <a:alpha val="63000"/>
                      </a:schemeClr>
                    </a:solidFill>
                  </a:tcPr>
                </a:tc>
                <a:tc>
                  <a:txBody>
                    <a:bodyPr/>
                    <a:lstStyle/>
                    <a:p>
                      <a:pPr>
                        <a:lnSpc>
                          <a:spcPct val="115000"/>
                        </a:lnSpc>
                        <a:spcAft>
                          <a:spcPts val="0"/>
                        </a:spcAft>
                      </a:pPr>
                      <a:r>
                        <a:rPr lang="tr-TR" sz="1200" dirty="0">
                          <a:effectLst/>
                        </a:rPr>
                        <a:t>Dr. Hakan Yıldız</a:t>
                      </a:r>
                      <a:endParaRPr lang="tr-TR" sz="1200" dirty="0">
                        <a:effectLst/>
                        <a:latin typeface="Times New Roman"/>
                        <a:ea typeface="Times New Roman"/>
                      </a:endParaRPr>
                    </a:p>
                  </a:txBody>
                  <a:tcPr marL="44450" marR="44450" marT="0" marB="0" anchor="ctr">
                    <a:solidFill>
                      <a:schemeClr val="accent1">
                        <a:tint val="20000"/>
                        <a:alpha val="63000"/>
                      </a:schemeClr>
                    </a:solidFill>
                  </a:tcPr>
                </a:tc>
                <a:extLst>
                  <a:ext uri="{0D108BD9-81ED-4DB2-BD59-A6C34878D82A}">
                    <a16:rowId xmlns:a16="http://schemas.microsoft.com/office/drawing/2014/main" val="10000"/>
                  </a:ext>
                </a:extLst>
              </a:tr>
              <a:tr h="83185">
                <a:tc>
                  <a:txBody>
                    <a:bodyPr/>
                    <a:lstStyle/>
                    <a:p>
                      <a:pPr>
                        <a:lnSpc>
                          <a:spcPct val="115000"/>
                        </a:lnSpc>
                        <a:spcAft>
                          <a:spcPts val="0"/>
                        </a:spcAft>
                      </a:pPr>
                      <a:r>
                        <a:rPr lang="tr-TR" sz="1200" dirty="0">
                          <a:solidFill>
                            <a:schemeClr val="dk1"/>
                          </a:solidFill>
                          <a:effectLst/>
                          <a:latin typeface="+mn-lt"/>
                          <a:ea typeface="+mn-ea"/>
                          <a:cs typeface="+mn-cs"/>
                        </a:rPr>
                        <a:t>KURUMU </a:t>
                      </a:r>
                    </a:p>
                  </a:txBody>
                  <a:tcPr marL="44450" marR="44450" marT="0" marB="0" anchor="ctr">
                    <a:solidFill>
                      <a:schemeClr val="accent1">
                        <a:tint val="20000"/>
                        <a:alpha val="63000"/>
                      </a:schemeClr>
                    </a:solidFill>
                  </a:tcPr>
                </a:tc>
                <a:tc>
                  <a:txBody>
                    <a:bodyPr/>
                    <a:lstStyle/>
                    <a:p>
                      <a:pPr>
                        <a:lnSpc>
                          <a:spcPct val="115000"/>
                        </a:lnSpc>
                        <a:spcAft>
                          <a:spcPts val="0"/>
                        </a:spcAft>
                      </a:pPr>
                      <a:r>
                        <a:rPr lang="tr-TR" sz="1200" dirty="0">
                          <a:effectLst/>
                        </a:rPr>
                        <a:t>Tarla Bitkileri M.A.E-Ankara</a:t>
                      </a:r>
                      <a:endParaRPr lang="tr-TR" sz="1200" dirty="0">
                        <a:effectLst/>
                        <a:latin typeface="Times New Roman"/>
                        <a:ea typeface="Times New Roman"/>
                      </a:endParaRPr>
                    </a:p>
                  </a:txBody>
                  <a:tcPr marL="44450" marR="44450" marT="0" marB="0" anchor="ctr">
                    <a:solidFill>
                      <a:schemeClr val="accent1">
                        <a:tint val="20000"/>
                        <a:alpha val="63000"/>
                      </a:schemeClr>
                    </a:solidFill>
                  </a:tcPr>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27887865"/>
              </p:ext>
            </p:extLst>
          </p:nvPr>
        </p:nvGraphicFramePr>
        <p:xfrm>
          <a:off x="1676401" y="3051919"/>
          <a:ext cx="5837555" cy="2027940"/>
        </p:xfrm>
        <a:graphic>
          <a:graphicData uri="http://schemas.openxmlformats.org/drawingml/2006/table">
            <a:tbl>
              <a:tblPr firstRow="1" firstCol="1" lastRow="1" lastCol="1" bandRow="1" bandCol="1">
                <a:tableStyleId>{5C22544A-7EE6-4342-B048-85BDC9FD1C3A}</a:tableStyleId>
              </a:tblPr>
              <a:tblGrid>
                <a:gridCol w="1802130">
                  <a:extLst>
                    <a:ext uri="{9D8B030D-6E8A-4147-A177-3AD203B41FA5}">
                      <a16:colId xmlns:a16="http://schemas.microsoft.com/office/drawing/2014/main" val="20000"/>
                    </a:ext>
                  </a:extLst>
                </a:gridCol>
                <a:gridCol w="2263140">
                  <a:extLst>
                    <a:ext uri="{9D8B030D-6E8A-4147-A177-3AD203B41FA5}">
                      <a16:colId xmlns:a16="http://schemas.microsoft.com/office/drawing/2014/main" val="20001"/>
                    </a:ext>
                  </a:extLst>
                </a:gridCol>
                <a:gridCol w="1772285">
                  <a:extLst>
                    <a:ext uri="{9D8B030D-6E8A-4147-A177-3AD203B41FA5}">
                      <a16:colId xmlns:a16="http://schemas.microsoft.com/office/drawing/2014/main" val="20002"/>
                    </a:ext>
                  </a:extLst>
                </a:gridCol>
              </a:tblGrid>
              <a:tr h="241300">
                <a:tc>
                  <a:txBody>
                    <a:bodyPr/>
                    <a:lstStyle/>
                    <a:p>
                      <a:pPr algn="ctr">
                        <a:lnSpc>
                          <a:spcPct val="115000"/>
                        </a:lnSpc>
                        <a:spcAft>
                          <a:spcPts val="0"/>
                        </a:spcAft>
                      </a:pPr>
                      <a:r>
                        <a:rPr lang="tr-TR" sz="1200" dirty="0">
                          <a:effectLst/>
                        </a:rPr>
                        <a:t>ADI SOYADI</a:t>
                      </a:r>
                      <a:endParaRPr lang="tr-TR" sz="1200" dirty="0">
                        <a:effectLst/>
                        <a:latin typeface="Times New Roman"/>
                        <a:ea typeface="Times New Roman"/>
                      </a:endParaRPr>
                    </a:p>
                  </a:txBody>
                  <a:tcPr marL="68580" marR="68580" marT="0" marB="0" anchor="ctr">
                    <a:solidFill>
                      <a:schemeClr val="accent1">
                        <a:alpha val="60000"/>
                      </a:schemeClr>
                    </a:solidFill>
                  </a:tcPr>
                </a:tc>
                <a:tc>
                  <a:txBody>
                    <a:bodyPr/>
                    <a:lstStyle/>
                    <a:p>
                      <a:pPr algn="ctr">
                        <a:lnSpc>
                          <a:spcPct val="115000"/>
                        </a:lnSpc>
                        <a:spcAft>
                          <a:spcPts val="0"/>
                        </a:spcAft>
                      </a:pPr>
                      <a:r>
                        <a:rPr lang="tr-TR" sz="1200">
                          <a:effectLst/>
                        </a:rPr>
                        <a:t>KURUMU</a:t>
                      </a:r>
                      <a:endParaRPr lang="tr-TR" sz="1200">
                        <a:effectLst/>
                        <a:latin typeface="Times New Roman"/>
                        <a:ea typeface="Times New Roman"/>
                      </a:endParaRPr>
                    </a:p>
                  </a:txBody>
                  <a:tcPr marL="68580" marR="68580" marT="0" marB="0" anchor="ctr">
                    <a:solidFill>
                      <a:schemeClr val="accent1">
                        <a:alpha val="60000"/>
                      </a:schemeClr>
                    </a:solidFill>
                  </a:tcPr>
                </a:tc>
                <a:tc>
                  <a:txBody>
                    <a:bodyPr/>
                    <a:lstStyle/>
                    <a:p>
                      <a:pPr algn="ctr">
                        <a:lnSpc>
                          <a:spcPct val="115000"/>
                        </a:lnSpc>
                        <a:spcAft>
                          <a:spcPts val="0"/>
                        </a:spcAft>
                      </a:pPr>
                      <a:r>
                        <a:rPr lang="tr-TR" sz="1200">
                          <a:effectLst/>
                        </a:rPr>
                        <a:t>E-POSTA </a:t>
                      </a:r>
                      <a:endParaRPr lang="tr-TR" sz="1200">
                        <a:effectLst/>
                        <a:latin typeface="Times New Roman"/>
                        <a:ea typeface="Times New Roman"/>
                      </a:endParaRPr>
                    </a:p>
                  </a:txBody>
                  <a:tcPr marL="68580" marR="68580" marT="0" marB="0" anchor="ctr">
                    <a:solidFill>
                      <a:schemeClr val="accent1">
                        <a:alpha val="60000"/>
                      </a:schemeClr>
                    </a:solidFill>
                  </a:tcPr>
                </a:tc>
                <a:extLst>
                  <a:ext uri="{0D108BD9-81ED-4DB2-BD59-A6C34878D82A}">
                    <a16:rowId xmlns:a16="http://schemas.microsoft.com/office/drawing/2014/main" val="10000"/>
                  </a:ext>
                </a:extLst>
              </a:tr>
              <a:tr h="127000">
                <a:tc>
                  <a:txBody>
                    <a:bodyPr/>
                    <a:lstStyle/>
                    <a:p>
                      <a:pPr>
                        <a:lnSpc>
                          <a:spcPct val="115000"/>
                        </a:lnSpc>
                        <a:spcAft>
                          <a:spcPts val="0"/>
                        </a:spcAft>
                      </a:pPr>
                      <a:r>
                        <a:rPr lang="tr-TR" sz="1200">
                          <a:effectLst/>
                        </a:rPr>
                        <a:t>Dr. Ediz Ünal  </a:t>
                      </a:r>
                      <a:endParaRPr lang="tr-TR" sz="1200">
                        <a:effectLst/>
                        <a:latin typeface="Times New Roman"/>
                        <a:ea typeface="Times New Roman"/>
                      </a:endParaRPr>
                    </a:p>
                  </a:txBody>
                  <a:tcPr marL="68580" marR="68580" marT="0" marB="0" anchor="ctr">
                    <a:solidFill>
                      <a:schemeClr val="accent1">
                        <a:alpha val="60000"/>
                      </a:schemeClr>
                    </a:solidFill>
                  </a:tcPr>
                </a:tc>
                <a:tc>
                  <a:txBody>
                    <a:bodyPr/>
                    <a:lstStyle/>
                    <a:p>
                      <a:pPr>
                        <a:lnSpc>
                          <a:spcPct val="115000"/>
                        </a:lnSpc>
                        <a:spcAft>
                          <a:spcPts val="0"/>
                        </a:spcAft>
                      </a:pPr>
                      <a:r>
                        <a:rPr lang="tr-TR" sz="1200">
                          <a:effectLst/>
                        </a:rPr>
                        <a:t>Tarla Bitkileri M.A.E-Ankara</a:t>
                      </a:r>
                      <a:endParaRPr lang="tr-TR" sz="1200">
                        <a:effectLst/>
                        <a:latin typeface="Times New Roman"/>
                        <a:ea typeface="Times New Roman"/>
                      </a:endParaRPr>
                    </a:p>
                  </a:txBody>
                  <a:tcPr marL="68580" marR="68580" marT="0" marB="0">
                    <a:solidFill>
                      <a:schemeClr val="accent1">
                        <a:alpha val="60000"/>
                      </a:schemeClr>
                    </a:solidFill>
                  </a:tcPr>
                </a:tc>
                <a:tc>
                  <a:txBody>
                    <a:bodyPr/>
                    <a:lstStyle/>
                    <a:p>
                      <a:pPr>
                        <a:lnSpc>
                          <a:spcPct val="115000"/>
                        </a:lnSpc>
                        <a:spcAft>
                          <a:spcPts val="0"/>
                        </a:spcAft>
                      </a:pPr>
                      <a:r>
                        <a:rPr lang="tr-TR" sz="1200">
                          <a:effectLst/>
                        </a:rPr>
                        <a:t>eunal@tagem.gov.tr</a:t>
                      </a:r>
                      <a:endParaRPr lang="tr-TR" sz="1200">
                        <a:effectLst/>
                        <a:latin typeface="Times New Roman"/>
                        <a:ea typeface="Times New Roman"/>
                      </a:endParaRPr>
                    </a:p>
                  </a:txBody>
                  <a:tcPr marL="68580" marR="68580" marT="0" marB="0" anchor="ctr">
                    <a:solidFill>
                      <a:schemeClr val="accent1">
                        <a:alpha val="60000"/>
                      </a:schemeClr>
                    </a:solidFill>
                  </a:tcPr>
                </a:tc>
                <a:extLst>
                  <a:ext uri="{0D108BD9-81ED-4DB2-BD59-A6C34878D82A}">
                    <a16:rowId xmlns:a16="http://schemas.microsoft.com/office/drawing/2014/main" val="10001"/>
                  </a:ext>
                </a:extLst>
              </a:tr>
              <a:tr h="127000">
                <a:tc>
                  <a:txBody>
                    <a:bodyPr/>
                    <a:lstStyle/>
                    <a:p>
                      <a:pPr>
                        <a:lnSpc>
                          <a:spcPct val="115000"/>
                        </a:lnSpc>
                        <a:spcAft>
                          <a:spcPts val="0"/>
                        </a:spcAft>
                      </a:pPr>
                      <a:r>
                        <a:rPr lang="tr-TR" sz="1200">
                          <a:effectLst/>
                        </a:rPr>
                        <a:t>Nihal Ceylan</a:t>
                      </a:r>
                      <a:endParaRPr lang="tr-TR" sz="1200">
                        <a:effectLst/>
                        <a:latin typeface="Times New Roman"/>
                        <a:ea typeface="Times New Roman"/>
                      </a:endParaRPr>
                    </a:p>
                  </a:txBody>
                  <a:tcPr marL="68580" marR="68580" marT="0" marB="0" anchor="ctr">
                    <a:solidFill>
                      <a:schemeClr val="accent1">
                        <a:alpha val="60000"/>
                      </a:schemeClr>
                    </a:solidFill>
                  </a:tcPr>
                </a:tc>
                <a:tc>
                  <a:txBody>
                    <a:bodyPr/>
                    <a:lstStyle/>
                    <a:p>
                      <a:pPr>
                        <a:lnSpc>
                          <a:spcPct val="115000"/>
                        </a:lnSpc>
                        <a:spcAft>
                          <a:spcPts val="0"/>
                        </a:spcAft>
                      </a:pPr>
                      <a:r>
                        <a:rPr lang="tr-TR" sz="1200">
                          <a:effectLst/>
                        </a:rPr>
                        <a:t>Tarla Bitkileri M.A.E-Ankara</a:t>
                      </a:r>
                      <a:endParaRPr lang="tr-TR" sz="1200">
                        <a:effectLst/>
                        <a:latin typeface="Times New Roman"/>
                        <a:ea typeface="Times New Roman"/>
                      </a:endParaRPr>
                    </a:p>
                  </a:txBody>
                  <a:tcPr marL="68580" marR="68580" marT="0" marB="0">
                    <a:solidFill>
                      <a:schemeClr val="accent1">
                        <a:alpha val="60000"/>
                      </a:schemeClr>
                    </a:solidFill>
                  </a:tcPr>
                </a:tc>
                <a:tc>
                  <a:txBody>
                    <a:bodyPr/>
                    <a:lstStyle/>
                    <a:p>
                      <a:pPr>
                        <a:lnSpc>
                          <a:spcPct val="115000"/>
                        </a:lnSpc>
                        <a:spcAft>
                          <a:spcPts val="0"/>
                        </a:spcAft>
                      </a:pPr>
                      <a:r>
                        <a:rPr lang="tr-TR" sz="1200">
                          <a:effectLst/>
                        </a:rPr>
                        <a:t>nceylan@tagem.gov.tr</a:t>
                      </a:r>
                      <a:endParaRPr lang="tr-TR" sz="1200">
                        <a:effectLst/>
                        <a:latin typeface="Times New Roman"/>
                        <a:ea typeface="Times New Roman"/>
                      </a:endParaRPr>
                    </a:p>
                  </a:txBody>
                  <a:tcPr marL="68580" marR="68580" marT="0" marB="0" anchor="ctr">
                    <a:solidFill>
                      <a:schemeClr val="accent1">
                        <a:alpha val="60000"/>
                      </a:schemeClr>
                    </a:solidFill>
                  </a:tcPr>
                </a:tc>
                <a:extLst>
                  <a:ext uri="{0D108BD9-81ED-4DB2-BD59-A6C34878D82A}">
                    <a16:rowId xmlns:a16="http://schemas.microsoft.com/office/drawing/2014/main" val="10002"/>
                  </a:ext>
                </a:extLst>
              </a:tr>
              <a:tr h="127000">
                <a:tc>
                  <a:txBody>
                    <a:bodyPr/>
                    <a:lstStyle/>
                    <a:p>
                      <a:pPr>
                        <a:lnSpc>
                          <a:spcPct val="115000"/>
                        </a:lnSpc>
                        <a:spcAft>
                          <a:spcPts val="0"/>
                        </a:spcAft>
                      </a:pPr>
                      <a:r>
                        <a:rPr lang="tr-TR" sz="1200" dirty="0">
                          <a:effectLst/>
                        </a:rPr>
                        <a:t>Dr. Ali Mermer</a:t>
                      </a:r>
                      <a:endParaRPr lang="tr-TR" sz="1200" dirty="0">
                        <a:effectLst/>
                        <a:latin typeface="Times New Roman"/>
                        <a:ea typeface="Times New Roman"/>
                      </a:endParaRPr>
                    </a:p>
                  </a:txBody>
                  <a:tcPr marL="68580" marR="68580" marT="0" marB="0" anchor="ctr">
                    <a:solidFill>
                      <a:schemeClr val="accent1">
                        <a:alpha val="60000"/>
                      </a:schemeClr>
                    </a:solidFill>
                  </a:tcPr>
                </a:tc>
                <a:tc>
                  <a:txBody>
                    <a:bodyPr/>
                    <a:lstStyle/>
                    <a:p>
                      <a:pPr>
                        <a:lnSpc>
                          <a:spcPct val="115000"/>
                        </a:lnSpc>
                        <a:spcAft>
                          <a:spcPts val="0"/>
                        </a:spcAft>
                      </a:pPr>
                      <a:r>
                        <a:rPr lang="tr-TR" sz="1200">
                          <a:effectLst/>
                        </a:rPr>
                        <a:t>Tarla Bitkileri M.A.E-Ankara</a:t>
                      </a:r>
                      <a:endParaRPr lang="tr-TR" sz="1200">
                        <a:effectLst/>
                        <a:latin typeface="Times New Roman"/>
                        <a:ea typeface="Times New Roman"/>
                      </a:endParaRPr>
                    </a:p>
                  </a:txBody>
                  <a:tcPr marL="68580" marR="68580" marT="0" marB="0">
                    <a:solidFill>
                      <a:schemeClr val="accent1">
                        <a:alpha val="60000"/>
                      </a:schemeClr>
                    </a:solidFill>
                  </a:tcPr>
                </a:tc>
                <a:tc>
                  <a:txBody>
                    <a:bodyPr/>
                    <a:lstStyle/>
                    <a:p>
                      <a:pPr>
                        <a:lnSpc>
                          <a:spcPct val="115000"/>
                        </a:lnSpc>
                        <a:spcAft>
                          <a:spcPts val="0"/>
                        </a:spcAft>
                      </a:pPr>
                      <a:r>
                        <a:rPr lang="tr-TR" sz="1200">
                          <a:effectLst/>
                        </a:rPr>
                        <a:t>amermer@tagem.gov.tr</a:t>
                      </a:r>
                      <a:endParaRPr lang="tr-TR" sz="1200">
                        <a:effectLst/>
                        <a:latin typeface="Times New Roman"/>
                        <a:ea typeface="Times New Roman"/>
                      </a:endParaRPr>
                    </a:p>
                  </a:txBody>
                  <a:tcPr marL="68580" marR="68580" marT="0" marB="0" anchor="ctr">
                    <a:solidFill>
                      <a:schemeClr val="accent1">
                        <a:alpha val="60000"/>
                      </a:schemeClr>
                    </a:solidFill>
                  </a:tcPr>
                </a:tc>
                <a:extLst>
                  <a:ext uri="{0D108BD9-81ED-4DB2-BD59-A6C34878D82A}">
                    <a16:rowId xmlns:a16="http://schemas.microsoft.com/office/drawing/2014/main" val="10003"/>
                  </a:ext>
                </a:extLst>
              </a:tr>
              <a:tr h="127000">
                <a:tc>
                  <a:txBody>
                    <a:bodyPr/>
                    <a:lstStyle/>
                    <a:p>
                      <a:pPr>
                        <a:lnSpc>
                          <a:spcPct val="115000"/>
                        </a:lnSpc>
                        <a:spcAft>
                          <a:spcPts val="0"/>
                        </a:spcAft>
                      </a:pPr>
                      <a:r>
                        <a:rPr lang="tr-TR" sz="1200">
                          <a:effectLst/>
                        </a:rPr>
                        <a:t>Metin Aydoğdu</a:t>
                      </a:r>
                      <a:endParaRPr lang="tr-TR" sz="1200">
                        <a:effectLst/>
                        <a:latin typeface="Times New Roman"/>
                        <a:ea typeface="Times New Roman"/>
                      </a:endParaRPr>
                    </a:p>
                  </a:txBody>
                  <a:tcPr marL="68580" marR="68580" marT="0" marB="0" anchor="ctr">
                    <a:solidFill>
                      <a:schemeClr val="accent1">
                        <a:alpha val="60000"/>
                      </a:schemeClr>
                    </a:solidFill>
                  </a:tcPr>
                </a:tc>
                <a:tc>
                  <a:txBody>
                    <a:bodyPr/>
                    <a:lstStyle/>
                    <a:p>
                      <a:pPr>
                        <a:lnSpc>
                          <a:spcPct val="115000"/>
                        </a:lnSpc>
                        <a:spcAft>
                          <a:spcPts val="0"/>
                        </a:spcAft>
                      </a:pPr>
                      <a:r>
                        <a:rPr lang="tr-TR" sz="1200">
                          <a:effectLst/>
                        </a:rPr>
                        <a:t>Tarla Bitkileri M.A.E-Ankara</a:t>
                      </a:r>
                      <a:endParaRPr lang="tr-TR" sz="1200">
                        <a:effectLst/>
                        <a:latin typeface="Times New Roman"/>
                        <a:ea typeface="Times New Roman"/>
                      </a:endParaRPr>
                    </a:p>
                  </a:txBody>
                  <a:tcPr marL="68580" marR="68580" marT="0" marB="0">
                    <a:solidFill>
                      <a:schemeClr val="accent1">
                        <a:alpha val="60000"/>
                      </a:schemeClr>
                    </a:solidFill>
                  </a:tcPr>
                </a:tc>
                <a:tc>
                  <a:txBody>
                    <a:bodyPr/>
                    <a:lstStyle/>
                    <a:p>
                      <a:pPr>
                        <a:lnSpc>
                          <a:spcPct val="115000"/>
                        </a:lnSpc>
                        <a:spcAft>
                          <a:spcPts val="0"/>
                        </a:spcAft>
                      </a:pPr>
                      <a:r>
                        <a:rPr lang="tr-TR" sz="1200">
                          <a:effectLst/>
                        </a:rPr>
                        <a:t>maydogdu@tagem.gov.tr</a:t>
                      </a:r>
                      <a:endParaRPr lang="tr-TR" sz="1200">
                        <a:effectLst/>
                        <a:latin typeface="Times New Roman"/>
                        <a:ea typeface="Times New Roman"/>
                      </a:endParaRPr>
                    </a:p>
                  </a:txBody>
                  <a:tcPr marL="68580" marR="68580" marT="0" marB="0">
                    <a:solidFill>
                      <a:schemeClr val="accent1">
                        <a:alpha val="60000"/>
                      </a:schemeClr>
                    </a:solidFill>
                  </a:tcPr>
                </a:tc>
                <a:extLst>
                  <a:ext uri="{0D108BD9-81ED-4DB2-BD59-A6C34878D82A}">
                    <a16:rowId xmlns:a16="http://schemas.microsoft.com/office/drawing/2014/main" val="10004"/>
                  </a:ext>
                </a:extLst>
              </a:tr>
              <a:tr h="127000">
                <a:tc>
                  <a:txBody>
                    <a:bodyPr/>
                    <a:lstStyle/>
                    <a:p>
                      <a:pPr>
                        <a:lnSpc>
                          <a:spcPct val="115000"/>
                        </a:lnSpc>
                        <a:spcAft>
                          <a:spcPts val="0"/>
                        </a:spcAft>
                      </a:pPr>
                      <a:r>
                        <a:rPr lang="tr-TR" sz="1200">
                          <a:effectLst/>
                        </a:rPr>
                        <a:t>Fatma Dedeoğlu</a:t>
                      </a:r>
                      <a:endParaRPr lang="tr-TR" sz="1200">
                        <a:effectLst/>
                        <a:latin typeface="Times New Roman"/>
                        <a:ea typeface="Times New Roman"/>
                      </a:endParaRPr>
                    </a:p>
                  </a:txBody>
                  <a:tcPr marL="68580" marR="68580" marT="0" marB="0" anchor="ctr">
                    <a:solidFill>
                      <a:schemeClr val="accent1">
                        <a:alpha val="60000"/>
                      </a:schemeClr>
                    </a:solidFill>
                  </a:tcPr>
                </a:tc>
                <a:tc>
                  <a:txBody>
                    <a:bodyPr/>
                    <a:lstStyle/>
                    <a:p>
                      <a:pPr>
                        <a:lnSpc>
                          <a:spcPct val="115000"/>
                        </a:lnSpc>
                        <a:spcAft>
                          <a:spcPts val="0"/>
                        </a:spcAft>
                      </a:pPr>
                      <a:r>
                        <a:rPr lang="tr-TR" sz="1200">
                          <a:effectLst/>
                        </a:rPr>
                        <a:t>Tarla Bitkileri M.A.E-Ankara</a:t>
                      </a:r>
                      <a:endParaRPr lang="tr-TR" sz="1200">
                        <a:effectLst/>
                        <a:latin typeface="Times New Roman"/>
                        <a:ea typeface="Times New Roman"/>
                      </a:endParaRPr>
                    </a:p>
                  </a:txBody>
                  <a:tcPr marL="68580" marR="68580" marT="0" marB="0">
                    <a:solidFill>
                      <a:schemeClr val="accent1">
                        <a:alpha val="60000"/>
                      </a:schemeClr>
                    </a:solidFill>
                  </a:tcPr>
                </a:tc>
                <a:tc>
                  <a:txBody>
                    <a:bodyPr/>
                    <a:lstStyle/>
                    <a:p>
                      <a:pPr>
                        <a:lnSpc>
                          <a:spcPct val="115000"/>
                        </a:lnSpc>
                        <a:spcAft>
                          <a:spcPts val="0"/>
                        </a:spcAft>
                      </a:pPr>
                      <a:r>
                        <a:rPr lang="tr-TR" sz="1200">
                          <a:effectLst/>
                        </a:rPr>
                        <a:t>amermer@tagem.gov.tr</a:t>
                      </a:r>
                      <a:endParaRPr lang="tr-TR" sz="1200">
                        <a:effectLst/>
                        <a:latin typeface="Times New Roman"/>
                        <a:ea typeface="Times New Roman"/>
                      </a:endParaRPr>
                    </a:p>
                  </a:txBody>
                  <a:tcPr marL="68580" marR="68580" marT="0" marB="0">
                    <a:solidFill>
                      <a:schemeClr val="accent1">
                        <a:alpha val="60000"/>
                      </a:schemeClr>
                    </a:solidFill>
                  </a:tcPr>
                </a:tc>
                <a:extLst>
                  <a:ext uri="{0D108BD9-81ED-4DB2-BD59-A6C34878D82A}">
                    <a16:rowId xmlns:a16="http://schemas.microsoft.com/office/drawing/2014/main" val="10005"/>
                  </a:ext>
                </a:extLst>
              </a:tr>
              <a:tr h="127000">
                <a:tc>
                  <a:txBody>
                    <a:bodyPr/>
                    <a:lstStyle/>
                    <a:p>
                      <a:pPr>
                        <a:lnSpc>
                          <a:spcPct val="115000"/>
                        </a:lnSpc>
                        <a:spcAft>
                          <a:spcPts val="0"/>
                        </a:spcAft>
                      </a:pPr>
                      <a:r>
                        <a:rPr lang="tr-TR" sz="1200">
                          <a:effectLst/>
                        </a:rPr>
                        <a:t>Rahmi Taşçı</a:t>
                      </a:r>
                      <a:endParaRPr lang="tr-TR" sz="1200">
                        <a:effectLst/>
                        <a:latin typeface="Times New Roman"/>
                        <a:ea typeface="Times New Roman"/>
                      </a:endParaRPr>
                    </a:p>
                  </a:txBody>
                  <a:tcPr marL="68580" marR="68580" marT="0" marB="0" anchor="ctr">
                    <a:solidFill>
                      <a:schemeClr val="accent1">
                        <a:alpha val="60000"/>
                      </a:schemeClr>
                    </a:solidFill>
                  </a:tcPr>
                </a:tc>
                <a:tc>
                  <a:txBody>
                    <a:bodyPr/>
                    <a:lstStyle/>
                    <a:p>
                      <a:pPr>
                        <a:lnSpc>
                          <a:spcPct val="115000"/>
                        </a:lnSpc>
                        <a:spcAft>
                          <a:spcPts val="0"/>
                        </a:spcAft>
                      </a:pPr>
                      <a:r>
                        <a:rPr lang="tr-TR" sz="1200">
                          <a:effectLst/>
                        </a:rPr>
                        <a:t>Tarla Bitkileri M.A.E-Ankara</a:t>
                      </a:r>
                      <a:endParaRPr lang="tr-TR" sz="1200">
                        <a:effectLst/>
                        <a:latin typeface="Times New Roman"/>
                        <a:ea typeface="Times New Roman"/>
                      </a:endParaRPr>
                    </a:p>
                  </a:txBody>
                  <a:tcPr marL="68580" marR="68580" marT="0" marB="0">
                    <a:solidFill>
                      <a:schemeClr val="accent1">
                        <a:alpha val="60000"/>
                      </a:schemeClr>
                    </a:solidFill>
                  </a:tcPr>
                </a:tc>
                <a:tc>
                  <a:txBody>
                    <a:bodyPr/>
                    <a:lstStyle/>
                    <a:p>
                      <a:pPr>
                        <a:lnSpc>
                          <a:spcPct val="115000"/>
                        </a:lnSpc>
                        <a:spcAft>
                          <a:spcPts val="0"/>
                        </a:spcAft>
                      </a:pPr>
                      <a:r>
                        <a:rPr lang="tr-TR" sz="1200">
                          <a:effectLst/>
                        </a:rPr>
                        <a:t> </a:t>
                      </a:r>
                      <a:endParaRPr lang="tr-TR" sz="1200">
                        <a:effectLst/>
                        <a:latin typeface="Times New Roman"/>
                        <a:ea typeface="Times New Roman"/>
                      </a:endParaRPr>
                    </a:p>
                  </a:txBody>
                  <a:tcPr marL="68580" marR="68580" marT="0" marB="0" anchor="ctr">
                    <a:solidFill>
                      <a:schemeClr val="accent1">
                        <a:alpha val="60000"/>
                      </a:schemeClr>
                    </a:solidFill>
                  </a:tcPr>
                </a:tc>
                <a:extLst>
                  <a:ext uri="{0D108BD9-81ED-4DB2-BD59-A6C34878D82A}">
                    <a16:rowId xmlns:a16="http://schemas.microsoft.com/office/drawing/2014/main" val="10006"/>
                  </a:ext>
                </a:extLst>
              </a:tr>
              <a:tr h="127000">
                <a:tc>
                  <a:txBody>
                    <a:bodyPr/>
                    <a:lstStyle/>
                    <a:p>
                      <a:pPr>
                        <a:lnSpc>
                          <a:spcPct val="115000"/>
                        </a:lnSpc>
                        <a:spcAft>
                          <a:spcPts val="0"/>
                        </a:spcAft>
                      </a:pPr>
                      <a:r>
                        <a:rPr lang="tr-TR" sz="1200">
                          <a:effectLst/>
                        </a:rPr>
                        <a:t>Merve Bolat</a:t>
                      </a:r>
                      <a:endParaRPr lang="tr-TR" sz="1200">
                        <a:effectLst/>
                        <a:latin typeface="Times New Roman"/>
                        <a:ea typeface="Times New Roman"/>
                      </a:endParaRPr>
                    </a:p>
                  </a:txBody>
                  <a:tcPr marL="68580" marR="68580" marT="0" marB="0" anchor="ctr">
                    <a:solidFill>
                      <a:schemeClr val="accent1">
                        <a:alpha val="60000"/>
                      </a:schemeClr>
                    </a:solidFill>
                  </a:tcPr>
                </a:tc>
                <a:tc>
                  <a:txBody>
                    <a:bodyPr/>
                    <a:lstStyle/>
                    <a:p>
                      <a:pPr>
                        <a:lnSpc>
                          <a:spcPct val="115000"/>
                        </a:lnSpc>
                        <a:spcAft>
                          <a:spcPts val="0"/>
                        </a:spcAft>
                      </a:pPr>
                      <a:r>
                        <a:rPr lang="tr-TR" sz="1200">
                          <a:effectLst/>
                        </a:rPr>
                        <a:t>Tarla Bitkileri M.A.E-Ankara</a:t>
                      </a:r>
                      <a:endParaRPr lang="tr-TR" sz="1200">
                        <a:effectLst/>
                        <a:latin typeface="Times New Roman"/>
                        <a:ea typeface="Times New Roman"/>
                      </a:endParaRPr>
                    </a:p>
                  </a:txBody>
                  <a:tcPr marL="68580" marR="68580" marT="0" marB="0">
                    <a:solidFill>
                      <a:schemeClr val="accent1">
                        <a:alpha val="60000"/>
                      </a:schemeClr>
                    </a:solidFill>
                  </a:tcPr>
                </a:tc>
                <a:tc>
                  <a:txBody>
                    <a:bodyPr/>
                    <a:lstStyle/>
                    <a:p>
                      <a:pPr>
                        <a:lnSpc>
                          <a:spcPct val="115000"/>
                        </a:lnSpc>
                        <a:spcAft>
                          <a:spcPts val="0"/>
                        </a:spcAft>
                      </a:pPr>
                      <a:r>
                        <a:rPr lang="tr-TR" sz="1200">
                          <a:effectLst/>
                        </a:rPr>
                        <a:t> </a:t>
                      </a:r>
                      <a:endParaRPr lang="tr-TR" sz="1200">
                        <a:effectLst/>
                        <a:latin typeface="Times New Roman"/>
                        <a:ea typeface="Times New Roman"/>
                      </a:endParaRPr>
                    </a:p>
                  </a:txBody>
                  <a:tcPr marL="68580" marR="68580" marT="0" marB="0" anchor="ctr">
                    <a:solidFill>
                      <a:schemeClr val="accent1">
                        <a:alpha val="60000"/>
                      </a:schemeClr>
                    </a:solidFill>
                  </a:tcPr>
                </a:tc>
                <a:extLst>
                  <a:ext uri="{0D108BD9-81ED-4DB2-BD59-A6C34878D82A}">
                    <a16:rowId xmlns:a16="http://schemas.microsoft.com/office/drawing/2014/main" val="10007"/>
                  </a:ext>
                </a:extLst>
              </a:tr>
              <a:tr h="127000">
                <a:tc>
                  <a:txBody>
                    <a:bodyPr/>
                    <a:lstStyle/>
                    <a:p>
                      <a:pPr>
                        <a:lnSpc>
                          <a:spcPct val="115000"/>
                        </a:lnSpc>
                        <a:spcAft>
                          <a:spcPts val="0"/>
                        </a:spcAft>
                      </a:pPr>
                      <a:r>
                        <a:rPr lang="tr-TR" sz="1200">
                          <a:effectLst/>
                        </a:rPr>
                        <a:t>Dr. Osman Şimşek</a:t>
                      </a:r>
                      <a:endParaRPr lang="tr-TR" sz="1200">
                        <a:effectLst/>
                        <a:latin typeface="Times New Roman"/>
                        <a:ea typeface="Times New Roman"/>
                      </a:endParaRPr>
                    </a:p>
                  </a:txBody>
                  <a:tcPr marL="68580" marR="68580" marT="0" marB="0" anchor="ctr">
                    <a:solidFill>
                      <a:schemeClr val="accent1">
                        <a:alpha val="60000"/>
                      </a:schemeClr>
                    </a:solidFill>
                  </a:tcPr>
                </a:tc>
                <a:tc>
                  <a:txBody>
                    <a:bodyPr/>
                    <a:lstStyle/>
                    <a:p>
                      <a:pPr>
                        <a:lnSpc>
                          <a:spcPct val="115000"/>
                        </a:lnSpc>
                        <a:spcAft>
                          <a:spcPts val="0"/>
                        </a:spcAft>
                      </a:pPr>
                      <a:r>
                        <a:rPr lang="tr-TR" sz="1200">
                          <a:effectLst/>
                        </a:rPr>
                        <a:t>Meteoroloji Genel Müdürlüğü-Ankara</a:t>
                      </a:r>
                      <a:endParaRPr lang="tr-TR" sz="1200">
                        <a:effectLst/>
                        <a:latin typeface="Times New Roman"/>
                        <a:ea typeface="Times New Roman"/>
                      </a:endParaRPr>
                    </a:p>
                  </a:txBody>
                  <a:tcPr marL="68580" marR="68580" marT="0" marB="0">
                    <a:solidFill>
                      <a:schemeClr val="accent1">
                        <a:alpha val="60000"/>
                      </a:schemeClr>
                    </a:solidFill>
                  </a:tcPr>
                </a:tc>
                <a:tc>
                  <a:txBody>
                    <a:bodyPr/>
                    <a:lstStyle/>
                    <a:p>
                      <a:pPr>
                        <a:lnSpc>
                          <a:spcPct val="115000"/>
                        </a:lnSpc>
                        <a:spcAft>
                          <a:spcPts val="0"/>
                        </a:spcAft>
                      </a:pPr>
                      <a:r>
                        <a:rPr lang="tr-TR" sz="1200" dirty="0">
                          <a:effectLst/>
                        </a:rPr>
                        <a:t>osimsk@mgm.gov.tr</a:t>
                      </a:r>
                      <a:endParaRPr lang="tr-TR" sz="1200" dirty="0">
                        <a:effectLst/>
                        <a:latin typeface="Times New Roman"/>
                        <a:ea typeface="Times New Roman"/>
                      </a:endParaRPr>
                    </a:p>
                  </a:txBody>
                  <a:tcPr marL="68580" marR="68580" marT="0" marB="0" anchor="ctr">
                    <a:solidFill>
                      <a:schemeClr val="accent1">
                        <a:alpha val="60000"/>
                      </a:schemeClr>
                    </a:solidFill>
                  </a:tcPr>
                </a:tc>
                <a:extLst>
                  <a:ext uri="{0D108BD9-81ED-4DB2-BD59-A6C34878D82A}">
                    <a16:rowId xmlns:a16="http://schemas.microsoft.com/office/drawing/2014/main" val="10008"/>
                  </a:ext>
                </a:extLst>
              </a:tr>
            </a:tbl>
          </a:graphicData>
        </a:graphic>
      </p:graphicFrame>
      <p:sp>
        <p:nvSpPr>
          <p:cNvPr id="8" name="Rectangle 7"/>
          <p:cNvSpPr/>
          <p:nvPr/>
        </p:nvSpPr>
        <p:spPr>
          <a:xfrm>
            <a:off x="1600201" y="2067340"/>
            <a:ext cx="1001877" cy="276999"/>
          </a:xfrm>
          <a:prstGeom prst="rect">
            <a:avLst/>
          </a:prstGeom>
        </p:spPr>
        <p:txBody>
          <a:bodyPr wrap="none">
            <a:spAutoFit/>
          </a:bodyPr>
          <a:lstStyle/>
          <a:p>
            <a:r>
              <a:rPr lang="tr-TR" sz="1200" dirty="0">
                <a:solidFill>
                  <a:schemeClr val="dk1"/>
                </a:solidFill>
              </a:rPr>
              <a:t>PROJE LİDERİ</a:t>
            </a:r>
          </a:p>
        </p:txBody>
      </p:sp>
      <p:sp>
        <p:nvSpPr>
          <p:cNvPr id="9" name="Rectangle 8"/>
          <p:cNvSpPr/>
          <p:nvPr/>
        </p:nvSpPr>
        <p:spPr>
          <a:xfrm>
            <a:off x="1676400" y="2774921"/>
            <a:ext cx="1582164" cy="276999"/>
          </a:xfrm>
          <a:prstGeom prst="rect">
            <a:avLst/>
          </a:prstGeom>
        </p:spPr>
        <p:txBody>
          <a:bodyPr wrap="none">
            <a:spAutoFit/>
          </a:bodyPr>
          <a:lstStyle/>
          <a:p>
            <a:r>
              <a:rPr lang="tr-TR" sz="1200" dirty="0">
                <a:solidFill>
                  <a:schemeClr val="dk1"/>
                </a:solidFill>
              </a:rPr>
              <a:t>PROJE YÜRÜTÜCÜLERİ</a:t>
            </a:r>
          </a:p>
        </p:txBody>
      </p:sp>
      <p:sp>
        <p:nvSpPr>
          <p:cNvPr id="10" name="Rectangle 9"/>
          <p:cNvSpPr/>
          <p:nvPr/>
        </p:nvSpPr>
        <p:spPr>
          <a:xfrm>
            <a:off x="7620000" y="987287"/>
            <a:ext cx="2895600" cy="4862870"/>
          </a:xfrm>
          <a:prstGeom prst="rect">
            <a:avLst/>
          </a:prstGeom>
          <a:gradFill>
            <a:gsLst>
              <a:gs pos="0">
                <a:schemeClr val="bg1">
                  <a:alpha val="38000"/>
                </a:schemeClr>
              </a:gs>
              <a:gs pos="74000">
                <a:schemeClr val="accent1">
                  <a:shade val="93000"/>
                  <a:satMod val="130000"/>
                  <a:alpha val="68000"/>
                </a:schemeClr>
              </a:gs>
              <a:gs pos="100000">
                <a:schemeClr val="bg1">
                  <a:alpha val="29000"/>
                </a:schemeClr>
              </a:gs>
            </a:gsLst>
            <a:lin ang="16200000" scaled="0"/>
          </a:gradFill>
          <a:ln>
            <a:solidFill>
              <a:schemeClr val="accent1"/>
            </a:solidFill>
          </a:ln>
        </p:spPr>
        <p:txBody>
          <a:bodyPr wrap="square">
            <a:spAutoFit/>
          </a:bodyPr>
          <a:lstStyle/>
          <a:p>
            <a:r>
              <a:rPr lang="tr-TR" sz="1000" b="1" u="sng" dirty="0"/>
              <a:t>PROJE ÖZETİ:  </a:t>
            </a:r>
            <a:endParaRPr lang="tr-TR" sz="1000" dirty="0"/>
          </a:p>
          <a:p>
            <a:r>
              <a:rPr lang="tr-TR" sz="1000" dirty="0"/>
              <a:t>Tarımsal </a:t>
            </a:r>
            <a:r>
              <a:rPr lang="tr-TR" sz="1000" dirty="0"/>
              <a:t>politikalar bir ülkenin tabii kaynaklarının etkin bir şekilde kullanımında önemli rol oynar. Çeşitli ürünlere ait ekim alanlarının, üretim miktarı ve verimlerinin zamanında belirlenip tahmin edilmesi tarımsal planlama için önemlidir. Ürün tahmini, ürün verimlerini ve üretim miktarlarını hasat gerçekleşmeden genellikle birkaç ay önceden belirlemeyi sağlamaktadır. Tarımsal ürünlere olan talep artışı ve tarımsal üretimin çevre koşullarına bağımlılığı bitkisel üretimin izlenmesini gerekli kılmaktadır. Ürün rekoltesinin izlenmesi sadece ulusal değil global ölçekte gıda güvenliği politikalarının geliştirilmesi için de büyük önem arz etmektedir. Çalışmada yaygın olarak yetiştirilen bu ürünler için iklim koşulları, yetiştirme tekniği uygulamaları gibi dane verimine etki eden faktörler incelenecektir. İklim, çevre, yetiştirme tekniği gibi uygulamaların verimle ilişkisini belirlemek için agrometeorolojik simülasyon modelleri (Aqucrop, Ceres, Wofost, DSSAT, Cropsyst, HybridMaize, AgrometShell v.b.), uzaktan algılama ve istatistiksel yöntemler birlikte kullanılacaktır. Çalışılan ürün için hem yerel  (tarla ölçeği) hem de bölgesel/ülkesel ölçekte çalışılacaktır.  Bu projede ülkemiz tarımı için önemli olan buğday, arpa, mısır, ayçiçeği, pamuk gibi ana ürünler için izleme ve verim-rekolte tahmin modelleri geliştirilmesi planlanmaktadır. </a:t>
            </a:r>
          </a:p>
          <a:p>
            <a:r>
              <a:rPr lang="tr-TR" sz="1000" b="1" dirty="0"/>
              <a:t> </a:t>
            </a:r>
            <a:endParaRPr lang="tr-TR" sz="1000" dirty="0"/>
          </a:p>
          <a:p>
            <a:r>
              <a:rPr lang="tr-TR" sz="1000" b="1" dirty="0"/>
              <a:t>Anahtar Kelimeler: </a:t>
            </a:r>
            <a:r>
              <a:rPr lang="tr-TR" sz="1000" dirty="0"/>
              <a:t>bitki simülasyon modeli ,uzaktan algılama, verim tahmin</a:t>
            </a:r>
          </a:p>
        </p:txBody>
      </p:sp>
      <p:sp>
        <p:nvSpPr>
          <p:cNvPr id="12" name="Right Arrow 11">
            <a:hlinkClick r:id="" action="ppaction://noaction"/>
          </p:cNvPr>
          <p:cNvSpPr/>
          <p:nvPr/>
        </p:nvSpPr>
        <p:spPr>
          <a:xfrm rot="10800000">
            <a:off x="9220200" y="6019800"/>
            <a:ext cx="1295400" cy="762000"/>
          </a:xfrm>
          <a:prstGeom prst="rightArrow">
            <a:avLst/>
          </a:prstGeom>
          <a:gradFill>
            <a:gsLst>
              <a:gs pos="0">
                <a:schemeClr val="accent1">
                  <a:shade val="51000"/>
                  <a:satMod val="130000"/>
                  <a:alpha val="15000"/>
                </a:schemeClr>
              </a:gs>
              <a:gs pos="80000">
                <a:schemeClr val="accent1">
                  <a:shade val="93000"/>
                  <a:satMod val="130000"/>
                </a:schemeClr>
              </a:gs>
              <a:gs pos="100000">
                <a:schemeClr val="accent1">
                  <a:shade val="94000"/>
                  <a:satMod val="135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33733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E0AF8D366B1E1F46A8D9D4DCA2481E13" ma:contentTypeVersion="0" ma:contentTypeDescription="Yeni belge oluşturun." ma:contentTypeScope="" ma:versionID="fda22111f77b8251664ceaa0a9a53a2a">
  <xsd:schema xmlns:xsd="http://www.w3.org/2001/XMLSchema" xmlns:xs="http://www.w3.org/2001/XMLSchema" xmlns:p="http://schemas.microsoft.com/office/2006/metadata/properties" xmlns:ns1="http://schemas.microsoft.com/sharepoint/v3" targetNamespace="http://schemas.microsoft.com/office/2006/metadata/properties" ma:root="true" ma:fieldsID="f0305f5a1970ef5ab7b84130530577c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51D65C-E447-4CFD-841C-17B29C1C2B67}"/>
</file>

<file path=customXml/itemProps2.xml><?xml version="1.0" encoding="utf-8"?>
<ds:datastoreItem xmlns:ds="http://schemas.openxmlformats.org/officeDocument/2006/customXml" ds:itemID="{D452467E-C226-426A-B377-F593FD073142}"/>
</file>

<file path=customXml/itemProps3.xml><?xml version="1.0" encoding="utf-8"?>
<ds:datastoreItem xmlns:ds="http://schemas.openxmlformats.org/officeDocument/2006/customXml" ds:itemID="{17DC6930-F313-4A41-BCEE-19988242A7D8}"/>
</file>

<file path=docProps/app.xml><?xml version="1.0" encoding="utf-8"?>
<Properties xmlns="http://schemas.openxmlformats.org/officeDocument/2006/extended-properties" xmlns:vt="http://schemas.openxmlformats.org/officeDocument/2006/docPropsVTypes">
  <TotalTime>1</TotalTime>
  <Words>302</Words>
  <Application>Microsoft Office PowerPoint</Application>
  <PresentationFormat>Geniş ekran</PresentationFormat>
  <Paragraphs>48</Paragraphs>
  <Slides>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vt:i4>
      </vt:variant>
    </vt:vector>
  </HeadingPairs>
  <TitlesOfParts>
    <vt:vector size="7" baseType="lpstr">
      <vt:lpstr>Arial</vt:lpstr>
      <vt:lpstr>Calibri</vt:lpstr>
      <vt:lpstr>Calibri Light</vt:lpstr>
      <vt:lpstr>Tahoma</vt:lpstr>
      <vt:lpstr>Times New Roman</vt:lpstr>
      <vt:lpstr>Office Teması</vt:lpstr>
      <vt:lpstr>Bazı Stratejik Ürünlerde Verim, Rekolte Tahmini ve Ürün İzleme Alt Projesi </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Bazı Stratejik Ürünlerde Verim, Rekolte Tahmini ve Ürün İzleme Alt Projesi </dc:title>
  <dc:creator>ronaldinho424</dc:creator>
  <cp:lastModifiedBy>ronaldinho424</cp:lastModifiedBy>
  <cp:revision>1</cp:revision>
  <dcterms:created xsi:type="dcterms:W3CDTF">2018-11-07T08:43:32Z</dcterms:created>
  <dcterms:modified xsi:type="dcterms:W3CDTF">2018-11-07T08:44:43Z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0x010100E0AF8D366B1E1F46A8D9D4DCA2481E13</vt:lpwstr>
  </property>
</Properties>
</file>