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0" autoAdjust="0"/>
    <p:restoredTop sz="94660"/>
  </p:normalViewPr>
  <p:slideViewPr>
    <p:cSldViewPr snapToGrid="0">
      <p:cViewPr varScale="1">
        <p:scale>
          <a:sx n="67" d="100"/>
          <a:sy n="67" d="100"/>
        </p:scale>
        <p:origin x="77" y="4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1B343C-C315-463D-9447-9B7B1CE15138}" type="datetimeFigureOut">
              <a:rPr lang="tr-TR" smtClean="0"/>
              <a:t>07.11.2018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979FF7-B5BE-4F89-8FF3-C6BED0551634}" type="slidenum">
              <a:rPr lang="tr-TR" smtClean="0"/>
              <a:t>‹#›</a:t>
            </a:fld>
            <a:endParaRPr lang="tr-TR"/>
          </a:p>
        </p:txBody>
      </p:sp>
    </p:spTree>
    <p:extLst>
      <p:ext uri="{BB962C8B-B14F-4D97-AF65-F5344CB8AC3E}">
        <p14:creationId xmlns:p14="http://schemas.microsoft.com/office/powerpoint/2010/main" val="2053784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800690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38779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064474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028817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632101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19481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BE881EF-FE98-469D-A976-773CB5DBDAAA}" type="datetimeFigureOut">
              <a:rPr lang="tr-TR" smtClean="0"/>
              <a:t>07.11.2018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37965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BE881EF-FE98-469D-A976-773CB5DBDAAA}" type="datetimeFigureOut">
              <a:rPr lang="tr-TR" smtClean="0"/>
              <a:t>07.11.2018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629028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BE881EF-FE98-469D-A976-773CB5DBDAAA}" type="datetimeFigureOut">
              <a:rPr lang="tr-TR" smtClean="0"/>
              <a:t>07.11.2018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58707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431374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938870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881EF-FE98-469D-A976-773CB5DBDAAA}" type="datetimeFigureOut">
              <a:rPr lang="tr-TR" smtClean="0"/>
              <a:t>07.11.2018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85985-0A8B-4B2C-9209-96D5DB2C2A41}" type="slidenum">
              <a:rPr lang="tr-TR" smtClean="0"/>
              <a:t>‹#›</a:t>
            </a:fld>
            <a:endParaRPr lang="tr-TR"/>
          </a:p>
        </p:txBody>
      </p:sp>
    </p:spTree>
    <p:extLst>
      <p:ext uri="{BB962C8B-B14F-4D97-AF65-F5344CB8AC3E}">
        <p14:creationId xmlns:p14="http://schemas.microsoft.com/office/powerpoint/2010/main" val="1538746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81200" y="274638"/>
            <a:ext cx="8229600" cy="334962"/>
          </a:xfrm>
        </p:spPr>
        <p:txBody>
          <a:bodyPr>
            <a:normAutofit fontScale="90000"/>
          </a:bodyPr>
          <a:lstStyle/>
          <a:p>
            <a:pPr algn="r"/>
            <a:r>
              <a:rPr lang="tr-TR" sz="1600" b="1" dirty="0">
                <a:solidFill>
                  <a:srgbClr val="FF9900"/>
                </a:solidFill>
                <a:latin typeface="Tahoma" panose="020B0604030504040204" pitchFamily="34" charset="0"/>
                <a:ea typeface="Tahoma" panose="020B0604030504040204" pitchFamily="34" charset="0"/>
                <a:cs typeface="Tahoma" panose="020B0604030504040204" pitchFamily="34" charset="0"/>
              </a:rPr>
              <a:t>Balıkesir Burhaniye’de Zeytin Yetiştirilen Alanların belirlenmesi </a:t>
            </a:r>
            <a:r>
              <a:rPr lang="tr-TR" sz="1600" b="1" dirty="0">
                <a:solidFill>
                  <a:srgbClr val="FF9900"/>
                </a:solidFill>
                <a:latin typeface="Tahoma" panose="020B0604030504040204" pitchFamily="34" charset="0"/>
                <a:ea typeface="Tahoma" panose="020B0604030504040204" pitchFamily="34" charset="0"/>
                <a:cs typeface="Tahoma" panose="020B0604030504040204" pitchFamily="34" charset="0"/>
              </a:rPr>
              <a:t/>
            </a:r>
            <a:br>
              <a:rPr lang="tr-TR" sz="1600" b="1" dirty="0">
                <a:solidFill>
                  <a:srgbClr val="FF9900"/>
                </a:solidFill>
                <a:latin typeface="Tahoma" panose="020B0604030504040204" pitchFamily="34" charset="0"/>
                <a:ea typeface="Tahoma" panose="020B0604030504040204" pitchFamily="34" charset="0"/>
                <a:cs typeface="Tahoma" panose="020B0604030504040204" pitchFamily="34" charset="0"/>
              </a:rPr>
            </a:br>
            <a:r>
              <a:rPr lang="tr-TR" sz="1600" b="1" dirty="0">
                <a:solidFill>
                  <a:srgbClr val="FF9900"/>
                </a:solidFill>
                <a:latin typeface="Tahoma" panose="020B0604030504040204" pitchFamily="34" charset="0"/>
                <a:ea typeface="Tahoma" panose="020B0604030504040204" pitchFamily="34" charset="0"/>
                <a:cs typeface="Tahoma" panose="020B0604030504040204" pitchFamily="34" charset="0"/>
              </a:rPr>
              <a:t>ve </a:t>
            </a:r>
            <a:r>
              <a:rPr lang="tr-TR" sz="1600" b="1" dirty="0">
                <a:solidFill>
                  <a:srgbClr val="FF9900"/>
                </a:solidFill>
                <a:latin typeface="Tahoma" panose="020B0604030504040204" pitchFamily="34" charset="0"/>
                <a:ea typeface="Tahoma" panose="020B0604030504040204" pitchFamily="34" charset="0"/>
                <a:cs typeface="Tahoma" panose="020B0604030504040204" pitchFamily="34" charset="0"/>
              </a:rPr>
              <a:t>Zeytin Veri tabanı Oluşturulması</a:t>
            </a:r>
            <a:endParaRPr lang="tr-TR" sz="1600" dirty="0">
              <a:solidFill>
                <a:srgbClr val="FF9900"/>
              </a:solidFill>
              <a:latin typeface="Tahoma" panose="020B0604030504040204" pitchFamily="34" charset="0"/>
              <a:ea typeface="Tahoma" panose="020B0604030504040204" pitchFamily="34" charset="0"/>
              <a:cs typeface="Tahoma" panose="020B0604030504040204" pitchFamily="34" charset="0"/>
            </a:endParaRPr>
          </a:p>
        </p:txBody>
      </p:sp>
      <p:sp>
        <p:nvSpPr>
          <p:cNvPr id="3" name="İçerik Yer Tutucusu 2"/>
          <p:cNvSpPr>
            <a:spLocks noGrp="1"/>
          </p:cNvSpPr>
          <p:nvPr>
            <p:ph idx="1"/>
          </p:nvPr>
        </p:nvSpPr>
        <p:spPr>
          <a:xfrm>
            <a:off x="1813960" y="1210491"/>
            <a:ext cx="4895650" cy="1566174"/>
          </a:xfrm>
        </p:spPr>
        <p:txBody>
          <a:bodyPr>
            <a:normAutofit fontScale="70000" lnSpcReduction="20000"/>
          </a:bodyPr>
          <a:lstStyle/>
          <a:p>
            <a:pPr marL="0" indent="0">
              <a:buNone/>
            </a:pPr>
            <a:r>
              <a:rPr lang="tr-TR" sz="1050" b="1" dirty="0"/>
              <a:t>Yürütücü Kuruluşlar :</a:t>
            </a:r>
            <a:endParaRPr lang="tr-TR" sz="1050" dirty="0"/>
          </a:p>
          <a:p>
            <a:pPr marL="0" indent="0">
              <a:buNone/>
            </a:pPr>
            <a:r>
              <a:rPr lang="tr-TR" sz="1050" dirty="0"/>
              <a:t>Tarla Bitkileri Merkez Araştırma Enstitüsü Coğrafi Bilgi Sistemleri ve Uzaktan Algılama</a:t>
            </a:r>
          </a:p>
          <a:p>
            <a:pPr marL="0" indent="0">
              <a:buNone/>
            </a:pPr>
            <a:r>
              <a:rPr lang="tr-TR" sz="1050" dirty="0"/>
              <a:t>Bölümü, Bornova Zeytincilik Araştırma Enstitüsü, Burhaniye Tarım İlçe Müdürlüğü</a:t>
            </a:r>
          </a:p>
          <a:p>
            <a:pPr marL="0" indent="0">
              <a:buNone/>
            </a:pPr>
            <a:r>
              <a:rPr lang="tr-TR" sz="1050" b="1" dirty="0"/>
              <a:t>İşbirliği Yapılan Kuruluş: </a:t>
            </a:r>
            <a:r>
              <a:rPr lang="tr-TR" sz="1050" dirty="0"/>
              <a:t>Avrupa Birliği Ortak Araştırma Merkezi (JRC), Bornova Zeytincilik</a:t>
            </a:r>
          </a:p>
          <a:p>
            <a:pPr marL="0" indent="0">
              <a:buNone/>
            </a:pPr>
            <a:r>
              <a:rPr lang="tr-TR" sz="1050" dirty="0"/>
              <a:t>Araştırma Enstitüsü Müdürlüğü ( Ünal KAYA)</a:t>
            </a:r>
          </a:p>
          <a:p>
            <a:pPr marL="0" indent="0">
              <a:buNone/>
            </a:pPr>
            <a:r>
              <a:rPr lang="tr-TR" sz="1050" b="1" dirty="0"/>
              <a:t>Proje Yürütücüsü: </a:t>
            </a:r>
            <a:r>
              <a:rPr lang="tr-TR" sz="1050" dirty="0"/>
              <a:t> Nihal CEYLAN</a:t>
            </a:r>
          </a:p>
          <a:p>
            <a:pPr marL="0" indent="0">
              <a:spcBef>
                <a:spcPts val="0"/>
              </a:spcBef>
              <a:buNone/>
            </a:pPr>
            <a:r>
              <a:rPr lang="tr-TR" sz="1050" b="1" dirty="0"/>
              <a:t>Yardımcı Araştırmacılar :</a:t>
            </a:r>
            <a:r>
              <a:rPr lang="tr-TR" sz="1050" dirty="0"/>
              <a:t>  Ediz ÜNAL</a:t>
            </a:r>
          </a:p>
          <a:p>
            <a:pPr marL="0" indent="0">
              <a:spcBef>
                <a:spcPts val="0"/>
              </a:spcBef>
              <a:buNone/>
            </a:pPr>
            <a:r>
              <a:rPr lang="tr-TR" sz="1050" b="1" dirty="0"/>
              <a:t>Başlama ve Bitiş Tarihi : </a:t>
            </a:r>
            <a:r>
              <a:rPr lang="tr-TR" sz="1050" dirty="0"/>
              <a:t>Mart 2004- Mart 2005</a:t>
            </a:r>
          </a:p>
          <a:p>
            <a:pPr marL="0" indent="0">
              <a:spcBef>
                <a:spcPts val="0"/>
              </a:spcBef>
              <a:buNone/>
            </a:pPr>
            <a:r>
              <a:rPr lang="tr-TR" sz="1050" dirty="0"/>
              <a:t/>
            </a:r>
            <a:br>
              <a:rPr lang="tr-TR" sz="1050" dirty="0"/>
            </a:br>
            <a:r>
              <a:rPr lang="tr-TR" sz="1050" dirty="0"/>
              <a:t/>
            </a:r>
            <a:br>
              <a:rPr lang="tr-TR" sz="1050" dirty="0"/>
            </a:br>
            <a:endParaRPr lang="tr-TR" sz="1050" dirty="0"/>
          </a:p>
        </p:txBody>
      </p:sp>
      <p:pic>
        <p:nvPicPr>
          <p:cNvPr id="4098" name="Picture 2" descr="D:\belgelerim\CBS_bölüm_dökümanları\BÖlüm_Broşür\Dış Kaynaklı Projeler\5. OK_Balıkesir-Burhaniye'de Zeytin Yetiştirilen Alanların Belirlenmesi ve Zeytin Veri Tabanı Oluşturulması Pilot Projesi\zeytin_sunu.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84069" y="1043515"/>
            <a:ext cx="3493971" cy="2797649"/>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http://www.haberprime.com/images/haberler/zeytin_fiyatlari_el_yakiyor_h754.jpg"/>
          <p:cNvSpPr>
            <a:spLocks noChangeAspect="1" noChangeArrowheads="1"/>
          </p:cNvSpPr>
          <p:nvPr/>
        </p:nvSpPr>
        <p:spPr bwMode="auto">
          <a:xfrm>
            <a:off x="2783681" y="920354"/>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defTabSz="685800"/>
            <a:endParaRPr lang="tr-TR" sz="1350">
              <a:solidFill>
                <a:prstClr val="black"/>
              </a:solidFill>
              <a:latin typeface="Calibri"/>
            </a:endParaRPr>
          </a:p>
        </p:txBody>
      </p:sp>
      <p:pic>
        <p:nvPicPr>
          <p:cNvPr id="4102" name="Picture 6" descr="http://www.haberprime.com/images/haberler/zeytin_fiyatlari_el_yakiyor_h75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8365" y="3862106"/>
            <a:ext cx="2017635" cy="201763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6" name="Metin kutusu 5"/>
          <p:cNvSpPr txBox="1"/>
          <p:nvPr/>
        </p:nvSpPr>
        <p:spPr>
          <a:xfrm>
            <a:off x="1794910" y="2902877"/>
            <a:ext cx="4895650" cy="3323987"/>
          </a:xfrm>
          <a:prstGeom prst="rect">
            <a:avLst/>
          </a:prstGeom>
          <a:noFill/>
        </p:spPr>
        <p:txBody>
          <a:bodyPr wrap="square" rtlCol="0">
            <a:spAutoFit/>
          </a:bodyPr>
          <a:lstStyle/>
          <a:p>
            <a:pPr algn="just" defTabSz="685800"/>
            <a:r>
              <a:rPr lang="tr-TR" sz="1000" b="1" dirty="0">
                <a:solidFill>
                  <a:prstClr val="black"/>
                </a:solidFill>
                <a:latin typeface="Calibri"/>
              </a:rPr>
              <a:t>Proje Özeti :</a:t>
            </a:r>
            <a:r>
              <a:rPr lang="tr-TR" sz="1000" dirty="0">
                <a:solidFill>
                  <a:prstClr val="black"/>
                </a:solidFill>
                <a:latin typeface="Calibri"/>
              </a:rPr>
              <a:t> Bu çalışma </a:t>
            </a:r>
            <a:r>
              <a:rPr lang="tr-TR" sz="1000" dirty="0" err="1">
                <a:solidFill>
                  <a:prstClr val="black"/>
                </a:solidFill>
                <a:latin typeface="Calibri"/>
              </a:rPr>
              <a:t>Monitoring</a:t>
            </a:r>
            <a:r>
              <a:rPr lang="tr-TR" sz="1000" dirty="0">
                <a:solidFill>
                  <a:prstClr val="black"/>
                </a:solidFill>
                <a:latin typeface="Calibri"/>
              </a:rPr>
              <a:t> </a:t>
            </a:r>
            <a:r>
              <a:rPr lang="tr-TR" sz="1000" dirty="0" err="1">
                <a:solidFill>
                  <a:prstClr val="black"/>
                </a:solidFill>
                <a:latin typeface="Calibri"/>
              </a:rPr>
              <a:t>Agriculture</a:t>
            </a:r>
            <a:r>
              <a:rPr lang="tr-TR" sz="1000" dirty="0">
                <a:solidFill>
                  <a:prstClr val="black"/>
                </a:solidFill>
                <a:latin typeface="Calibri"/>
              </a:rPr>
              <a:t> </a:t>
            </a:r>
            <a:r>
              <a:rPr lang="tr-TR" sz="1000" dirty="0" err="1">
                <a:solidFill>
                  <a:prstClr val="black"/>
                </a:solidFill>
                <a:latin typeface="Calibri"/>
              </a:rPr>
              <a:t>with</a:t>
            </a:r>
            <a:r>
              <a:rPr lang="tr-TR" sz="1000" dirty="0">
                <a:solidFill>
                  <a:prstClr val="black"/>
                </a:solidFill>
                <a:latin typeface="Calibri"/>
              </a:rPr>
              <a:t> Remote </a:t>
            </a:r>
            <a:r>
              <a:rPr lang="tr-TR" sz="1000" dirty="0" err="1">
                <a:solidFill>
                  <a:prstClr val="black"/>
                </a:solidFill>
                <a:latin typeface="Calibri"/>
              </a:rPr>
              <a:t>Sensing</a:t>
            </a:r>
            <a:r>
              <a:rPr lang="tr-TR" sz="1000" dirty="0">
                <a:solidFill>
                  <a:prstClr val="black"/>
                </a:solidFill>
                <a:latin typeface="Calibri"/>
              </a:rPr>
              <a:t> Birimi (MARS) ve Central </a:t>
            </a:r>
            <a:r>
              <a:rPr lang="tr-TR" sz="1000" dirty="0" err="1">
                <a:solidFill>
                  <a:prstClr val="black"/>
                </a:solidFill>
                <a:latin typeface="Calibri"/>
              </a:rPr>
              <a:t>and</a:t>
            </a:r>
            <a:r>
              <a:rPr lang="tr-TR" sz="1000" dirty="0">
                <a:solidFill>
                  <a:prstClr val="black"/>
                </a:solidFill>
                <a:latin typeface="Calibri"/>
              </a:rPr>
              <a:t> </a:t>
            </a:r>
            <a:r>
              <a:rPr lang="tr-TR" sz="1000" dirty="0" err="1">
                <a:solidFill>
                  <a:prstClr val="black"/>
                </a:solidFill>
                <a:latin typeface="Calibri"/>
              </a:rPr>
              <a:t>Eastern</a:t>
            </a:r>
            <a:r>
              <a:rPr lang="tr-TR" sz="1000" dirty="0">
                <a:solidFill>
                  <a:prstClr val="black"/>
                </a:solidFill>
                <a:latin typeface="Calibri"/>
              </a:rPr>
              <a:t> </a:t>
            </a:r>
            <a:r>
              <a:rPr lang="tr-TR" sz="1000" dirty="0" err="1">
                <a:solidFill>
                  <a:prstClr val="black"/>
                </a:solidFill>
                <a:latin typeface="Calibri"/>
              </a:rPr>
              <a:t>Europian</a:t>
            </a:r>
            <a:r>
              <a:rPr lang="tr-TR" sz="1000" dirty="0">
                <a:solidFill>
                  <a:prstClr val="black"/>
                </a:solidFill>
                <a:latin typeface="Calibri"/>
              </a:rPr>
              <a:t> </a:t>
            </a:r>
            <a:r>
              <a:rPr lang="tr-TR" sz="1000" dirty="0" err="1">
                <a:solidFill>
                  <a:prstClr val="black"/>
                </a:solidFill>
                <a:latin typeface="Calibri"/>
              </a:rPr>
              <a:t>Countries</a:t>
            </a:r>
            <a:r>
              <a:rPr lang="tr-TR" sz="1000" dirty="0">
                <a:solidFill>
                  <a:prstClr val="black"/>
                </a:solidFill>
                <a:latin typeface="Calibri"/>
              </a:rPr>
              <a:t> PECO projesi ve 23 Haziran 2003 tarihli Avrupa Birliği (AB) Müktesebatı ile uyumlu olarak, Coğrafi Bilgi Sistemleri (CBS) ve Uzaktan Algılama kullanılarak zeytin veri tabanı kaydı oluşturulması ve Avrupa Birliği’ne uyum sürecinde aday ülkelere </a:t>
            </a:r>
            <a:r>
              <a:rPr lang="tr-TR" sz="1000" dirty="0" err="1">
                <a:solidFill>
                  <a:prstClr val="black"/>
                </a:solidFill>
                <a:latin typeface="Calibri"/>
              </a:rPr>
              <a:t>veritabanı</a:t>
            </a:r>
            <a:r>
              <a:rPr lang="tr-TR" sz="1000" dirty="0">
                <a:solidFill>
                  <a:prstClr val="black"/>
                </a:solidFill>
                <a:latin typeface="Calibri"/>
              </a:rPr>
              <a:t> oluşturulmasında kullanılan metodoloji ile ilgili bilgi sağlanması amacıyla gerçekleştirilmiştir. Zeytinciliğin Türkiye ekonomisine katkısı bakımından büyük öneme sahip olması ve AB’ne aday ülkelerden uyum süreci kapsamında AB Ortak Tarım politikasına gereğince 2004-2009 yılları arasında CBS destekli ve Entegre Yönetim Kontrol Sistemi (IACS) ile uyumlu bir veri tabanı oluşturulması istenmektedir. Bu çalışmada </a:t>
            </a:r>
            <a:r>
              <a:rPr lang="tr-TR" sz="1000" dirty="0" err="1">
                <a:solidFill>
                  <a:prstClr val="black"/>
                </a:solidFill>
                <a:latin typeface="Calibri"/>
              </a:rPr>
              <a:t>kadastral</a:t>
            </a:r>
            <a:r>
              <a:rPr lang="tr-TR" sz="1000" dirty="0">
                <a:solidFill>
                  <a:prstClr val="black"/>
                </a:solidFill>
                <a:latin typeface="Calibri"/>
              </a:rPr>
              <a:t> haritalar ve yüksek çözünürlüklü uydu görüntüleri Avrupa Birliği Ortak Araştırma Merkezi (JRC) tarafından geliştirilen OLICOUNT yazılımı zeytin </a:t>
            </a:r>
            <a:r>
              <a:rPr lang="tr-TR" sz="1000" dirty="0" err="1">
                <a:solidFill>
                  <a:prstClr val="black"/>
                </a:solidFill>
                <a:latin typeface="Calibri"/>
              </a:rPr>
              <a:t>veritabanı</a:t>
            </a:r>
            <a:r>
              <a:rPr lang="tr-TR" sz="1000" dirty="0">
                <a:solidFill>
                  <a:prstClr val="black"/>
                </a:solidFill>
                <a:latin typeface="Calibri"/>
              </a:rPr>
              <a:t> oluşturulması amacıyla zeytin ağaçlarını saymak için kullanılmıştır. Sayım sonuçlarının analizine göre 2291 zeytin ağacı bulunan test alanlarında söz konusu yazılımın sayıma dahil etmeme (</a:t>
            </a:r>
            <a:r>
              <a:rPr lang="tr-TR" sz="1000" dirty="0" err="1">
                <a:solidFill>
                  <a:prstClr val="black"/>
                </a:solidFill>
                <a:latin typeface="Calibri"/>
              </a:rPr>
              <a:t>ommission</a:t>
            </a:r>
            <a:r>
              <a:rPr lang="tr-TR" sz="1000" dirty="0">
                <a:solidFill>
                  <a:prstClr val="black"/>
                </a:solidFill>
                <a:latin typeface="Calibri"/>
              </a:rPr>
              <a:t> </a:t>
            </a:r>
            <a:r>
              <a:rPr lang="tr-TR" sz="1000" dirty="0" err="1">
                <a:solidFill>
                  <a:prstClr val="black"/>
                </a:solidFill>
                <a:latin typeface="Calibri"/>
              </a:rPr>
              <a:t>error</a:t>
            </a:r>
            <a:r>
              <a:rPr lang="tr-TR" sz="1000" dirty="0">
                <a:solidFill>
                  <a:prstClr val="black"/>
                </a:solidFill>
                <a:latin typeface="Calibri"/>
              </a:rPr>
              <a:t>) hatası %11.1 ve yanlışla dahil etme (</a:t>
            </a:r>
            <a:r>
              <a:rPr lang="tr-TR" sz="1000" dirty="0" err="1">
                <a:solidFill>
                  <a:prstClr val="black"/>
                </a:solidFill>
                <a:latin typeface="Calibri"/>
              </a:rPr>
              <a:t>commisison</a:t>
            </a:r>
            <a:r>
              <a:rPr lang="tr-TR" sz="1000" dirty="0">
                <a:solidFill>
                  <a:prstClr val="black"/>
                </a:solidFill>
                <a:latin typeface="Calibri"/>
              </a:rPr>
              <a:t> </a:t>
            </a:r>
            <a:r>
              <a:rPr lang="tr-TR" sz="1000" dirty="0" err="1">
                <a:solidFill>
                  <a:prstClr val="black"/>
                </a:solidFill>
                <a:latin typeface="Calibri"/>
              </a:rPr>
              <a:t>error</a:t>
            </a:r>
            <a:r>
              <a:rPr lang="tr-TR" sz="1000" dirty="0">
                <a:solidFill>
                  <a:prstClr val="black"/>
                </a:solidFill>
                <a:latin typeface="Calibri"/>
              </a:rPr>
              <a:t>) hatası %2.94 olarak bulunmuştur. Bu sonuçlar çalışma alanında OLICOUNT yazılımı kullanılarak zeytin ağaçlarının belirlenmesinin % 90.37 doğrulukla ve oldukça güvenilir bir şekilde yapılabileceğini göstermiştir.  </a:t>
            </a:r>
          </a:p>
          <a:p>
            <a:pPr defTabSz="685800"/>
            <a:r>
              <a:rPr lang="tr-TR" sz="1000" b="1" dirty="0">
                <a:solidFill>
                  <a:prstClr val="black"/>
                </a:solidFill>
                <a:latin typeface="Calibri"/>
              </a:rPr>
              <a:t>Anahtar Kelimeler</a:t>
            </a:r>
            <a:r>
              <a:rPr lang="tr-TR" sz="1000" dirty="0">
                <a:solidFill>
                  <a:prstClr val="black"/>
                </a:solidFill>
                <a:latin typeface="Calibri"/>
              </a:rPr>
              <a:t>: </a:t>
            </a:r>
            <a:r>
              <a:rPr lang="tr-TR" sz="1000" dirty="0" err="1">
                <a:solidFill>
                  <a:prstClr val="black"/>
                </a:solidFill>
                <a:latin typeface="Calibri"/>
              </a:rPr>
              <a:t>Olicount</a:t>
            </a:r>
            <a:r>
              <a:rPr lang="tr-TR" sz="1000" dirty="0">
                <a:solidFill>
                  <a:prstClr val="black"/>
                </a:solidFill>
                <a:latin typeface="Calibri"/>
              </a:rPr>
              <a:t>, </a:t>
            </a:r>
            <a:r>
              <a:rPr lang="tr-TR" sz="1000" dirty="0" err="1">
                <a:solidFill>
                  <a:prstClr val="black"/>
                </a:solidFill>
                <a:latin typeface="Calibri"/>
              </a:rPr>
              <a:t>remote</a:t>
            </a:r>
            <a:r>
              <a:rPr lang="tr-TR" sz="1000" dirty="0">
                <a:solidFill>
                  <a:prstClr val="black"/>
                </a:solidFill>
                <a:latin typeface="Calibri"/>
              </a:rPr>
              <a:t> </a:t>
            </a:r>
            <a:r>
              <a:rPr lang="tr-TR" sz="1000" dirty="0" err="1">
                <a:solidFill>
                  <a:prstClr val="black"/>
                </a:solidFill>
                <a:latin typeface="Calibri"/>
              </a:rPr>
              <a:t>sensing</a:t>
            </a:r>
            <a:r>
              <a:rPr lang="tr-TR" sz="1000" dirty="0">
                <a:solidFill>
                  <a:prstClr val="black"/>
                </a:solidFill>
                <a:latin typeface="Calibri"/>
              </a:rPr>
              <a:t>, </a:t>
            </a:r>
            <a:r>
              <a:rPr lang="tr-TR" sz="1000" dirty="0" err="1">
                <a:solidFill>
                  <a:prstClr val="black"/>
                </a:solidFill>
                <a:latin typeface="Calibri"/>
              </a:rPr>
              <a:t>olive</a:t>
            </a:r>
            <a:r>
              <a:rPr lang="tr-TR" sz="1000" dirty="0">
                <a:solidFill>
                  <a:prstClr val="black"/>
                </a:solidFill>
                <a:latin typeface="Calibri"/>
              </a:rPr>
              <a:t> </a:t>
            </a:r>
            <a:r>
              <a:rPr lang="tr-TR" sz="1000" dirty="0" err="1">
                <a:solidFill>
                  <a:prstClr val="black"/>
                </a:solidFill>
                <a:latin typeface="Calibri"/>
              </a:rPr>
              <a:t>trees</a:t>
            </a:r>
            <a:endParaRPr lang="tr-TR" sz="1000" dirty="0">
              <a:solidFill>
                <a:prstClr val="black"/>
              </a:solidFill>
              <a:latin typeface="Calibri"/>
            </a:endParaRPr>
          </a:p>
          <a:p>
            <a:pPr defTabSz="685800"/>
            <a:endParaRPr lang="tr-TR" sz="1000" dirty="0">
              <a:solidFill>
                <a:prstClr val="black"/>
              </a:solidFill>
              <a:latin typeface="Calibri"/>
            </a:endParaRPr>
          </a:p>
          <a:p>
            <a:pPr defTabSz="685800"/>
            <a:r>
              <a:rPr lang="tr-TR" sz="1000" dirty="0">
                <a:solidFill>
                  <a:prstClr val="black"/>
                </a:solidFill>
                <a:latin typeface="Calibri"/>
              </a:rPr>
              <a:t/>
            </a:r>
            <a:br>
              <a:rPr lang="tr-TR" sz="1000" dirty="0">
                <a:solidFill>
                  <a:prstClr val="black"/>
                </a:solidFill>
                <a:latin typeface="Calibri"/>
              </a:rPr>
            </a:br>
            <a:endParaRPr lang="tr-TR" sz="1000" dirty="0">
              <a:solidFill>
                <a:prstClr val="black"/>
              </a:solidFill>
              <a:latin typeface="Calibri"/>
            </a:endParaRPr>
          </a:p>
        </p:txBody>
      </p:sp>
      <p:sp>
        <p:nvSpPr>
          <p:cNvPr id="8" name="Metin kutusu 7"/>
          <p:cNvSpPr txBox="1"/>
          <p:nvPr/>
        </p:nvSpPr>
        <p:spPr>
          <a:xfrm>
            <a:off x="1813960" y="6053738"/>
            <a:ext cx="7711040" cy="415498"/>
          </a:xfrm>
          <a:prstGeom prst="rect">
            <a:avLst/>
          </a:prstGeom>
          <a:noFill/>
        </p:spPr>
        <p:txBody>
          <a:bodyPr wrap="square" rtlCol="0">
            <a:spAutoFit/>
          </a:bodyPr>
          <a:lstStyle/>
          <a:p>
            <a:pPr defTabSz="685800"/>
            <a:r>
              <a:rPr lang="en-US" sz="1050" dirty="0" err="1">
                <a:solidFill>
                  <a:prstClr val="black"/>
                </a:solidFill>
                <a:latin typeface="Calibri"/>
              </a:rPr>
              <a:t>Ceylan</a:t>
            </a:r>
            <a:r>
              <a:rPr lang="en-US" sz="1050" dirty="0">
                <a:solidFill>
                  <a:prstClr val="black"/>
                </a:solidFill>
                <a:latin typeface="Calibri"/>
              </a:rPr>
              <a:t>, N., </a:t>
            </a:r>
            <a:r>
              <a:rPr lang="en-US" sz="1050" dirty="0" err="1">
                <a:solidFill>
                  <a:prstClr val="black"/>
                </a:solidFill>
                <a:latin typeface="Calibri"/>
              </a:rPr>
              <a:t>Unal</a:t>
            </a:r>
            <a:r>
              <a:rPr lang="en-US" sz="1050" dirty="0">
                <a:solidFill>
                  <a:prstClr val="black"/>
                </a:solidFill>
                <a:latin typeface="Calibri"/>
              </a:rPr>
              <a:t>, E., &amp; Masson, J. (2009). A Case Study of Developing An Olive Tree Database For Turkey. </a:t>
            </a:r>
            <a:r>
              <a:rPr lang="en-US" sz="1050" i="1" dirty="0">
                <a:solidFill>
                  <a:prstClr val="black"/>
                </a:solidFill>
                <a:latin typeface="Calibri"/>
              </a:rPr>
              <a:t>Photogrammetric </a:t>
            </a:r>
            <a:endParaRPr lang="tr-TR" sz="1050" i="1" dirty="0">
              <a:solidFill>
                <a:prstClr val="black"/>
              </a:solidFill>
              <a:latin typeface="Calibri"/>
            </a:endParaRPr>
          </a:p>
          <a:p>
            <a:pPr defTabSz="685800"/>
            <a:r>
              <a:rPr lang="en-US" sz="1050" i="1" dirty="0">
                <a:solidFill>
                  <a:prstClr val="black"/>
                </a:solidFill>
                <a:latin typeface="Calibri"/>
              </a:rPr>
              <a:t>Engineering &amp; Remote Sensing</a:t>
            </a:r>
            <a:r>
              <a:rPr lang="en-US" sz="1050" dirty="0">
                <a:solidFill>
                  <a:prstClr val="black"/>
                </a:solidFill>
                <a:latin typeface="Calibri"/>
              </a:rPr>
              <a:t>, </a:t>
            </a:r>
            <a:r>
              <a:rPr lang="en-US" sz="1050" i="1" dirty="0">
                <a:solidFill>
                  <a:prstClr val="black"/>
                </a:solidFill>
                <a:latin typeface="Calibri"/>
              </a:rPr>
              <a:t>75</a:t>
            </a:r>
            <a:r>
              <a:rPr lang="en-US" sz="1050" dirty="0">
                <a:solidFill>
                  <a:prstClr val="black"/>
                </a:solidFill>
                <a:latin typeface="Calibri"/>
              </a:rPr>
              <a:t>(12), 1397-1405.</a:t>
            </a:r>
            <a:endParaRPr lang="tr-TR" sz="1050" dirty="0">
              <a:solidFill>
                <a:prstClr val="black"/>
              </a:solidFill>
              <a:latin typeface="Calibri"/>
            </a:endParaRPr>
          </a:p>
        </p:txBody>
      </p:sp>
    </p:spTree>
    <p:extLst>
      <p:ext uri="{BB962C8B-B14F-4D97-AF65-F5344CB8AC3E}">
        <p14:creationId xmlns:p14="http://schemas.microsoft.com/office/powerpoint/2010/main" val="284386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Belge" ma:contentTypeID="0x010100E0AF8D366B1E1F46A8D9D4DCA2481E13" ma:contentTypeVersion="0" ma:contentTypeDescription="Yeni belge oluşturun." ma:contentTypeScope="" ma:versionID="fda22111f77b8251664ceaa0a9a53a2a">
  <xsd:schema xmlns:xsd="http://www.w3.org/2001/XMLSchema" xmlns:xs="http://www.w3.org/2001/XMLSchema" xmlns:p="http://schemas.microsoft.com/office/2006/metadata/properties" xmlns:ns1="http://schemas.microsoft.com/sharepoint/v3" targetNamespace="http://schemas.microsoft.com/office/2006/metadata/properties" ma:root="true" ma:fieldsID="f0305f5a1970ef5ab7b84130530577c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23FE2C-8702-4B46-AC77-9B3C2FA8E0E4}"/>
</file>

<file path=customXml/itemProps2.xml><?xml version="1.0" encoding="utf-8"?>
<ds:datastoreItem xmlns:ds="http://schemas.openxmlformats.org/officeDocument/2006/customXml" ds:itemID="{74951957-9656-4DCC-BFEB-79F6F94C02B8}"/>
</file>

<file path=customXml/itemProps3.xml><?xml version="1.0" encoding="utf-8"?>
<ds:datastoreItem xmlns:ds="http://schemas.openxmlformats.org/officeDocument/2006/customXml" ds:itemID="{358666F8-33D7-451A-BC10-4BEF7B0A4474}"/>
</file>

<file path=docProps/app.xml><?xml version="1.0" encoding="utf-8"?>
<Properties xmlns="http://schemas.openxmlformats.org/officeDocument/2006/extended-properties" xmlns:vt="http://schemas.openxmlformats.org/officeDocument/2006/docPropsVTypes">
  <TotalTime>16</TotalTime>
  <Words>310</Words>
  <Application>Microsoft Office PowerPoint</Application>
  <PresentationFormat>Geniş ekran</PresentationFormat>
  <Paragraphs>16</Paragraphs>
  <Slides>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Arial</vt:lpstr>
      <vt:lpstr>Calibri</vt:lpstr>
      <vt:lpstr>Calibri Light</vt:lpstr>
      <vt:lpstr>Tahoma</vt:lpstr>
      <vt:lpstr>Office Teması</vt:lpstr>
      <vt:lpstr>Balıkesir Burhaniye’de Zeytin Yetiştirilen Alanların belirlenmesi  ve Zeytin Veri tabanı Oluşturulması</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Bazı Stratejik Ürünlerde Verim, Rekolte Tahmini ve Ürün İzleme Alt Projesi</dc:title>
  <dc:creator>ronaldinho424</dc:creator>
  <cp:lastModifiedBy>ronaldinho424</cp:lastModifiedBy>
  <cp:revision>36</cp:revision>
  <dcterms:created xsi:type="dcterms:W3CDTF">2018-11-07T08:43:32Z</dcterms:created>
  <dcterms:modified xsi:type="dcterms:W3CDTF">2018-11-07T09:00:21Z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0x010100E0AF8D366B1E1F46A8D9D4DCA2481E13</vt:lpwstr>
  </property>
</Properties>
</file>