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0" r:id="rId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0" autoAdjust="0"/>
    <p:restoredTop sz="94660"/>
  </p:normalViewPr>
  <p:slideViewPr>
    <p:cSldViewPr snapToGrid="0">
      <p:cViewPr varScale="1">
        <p:scale>
          <a:sx n="67" d="100"/>
          <a:sy n="67" d="100"/>
        </p:scale>
        <p:origin x="77" y="43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1B343C-C315-463D-9447-9B7B1CE15138}" type="datetimeFigureOut">
              <a:rPr lang="tr-TR" smtClean="0"/>
              <a:t>07.11.2018</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979FF7-B5BE-4F89-8FF3-C6BED0551634}" type="slidenum">
              <a:rPr lang="tr-TR" smtClean="0"/>
              <a:t>‹#›</a:t>
            </a:fld>
            <a:endParaRPr lang="tr-TR"/>
          </a:p>
        </p:txBody>
      </p:sp>
    </p:spTree>
    <p:extLst>
      <p:ext uri="{BB962C8B-B14F-4D97-AF65-F5344CB8AC3E}">
        <p14:creationId xmlns:p14="http://schemas.microsoft.com/office/powerpoint/2010/main" val="2053784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5BE881EF-FE98-469D-A976-773CB5DBDAAA}" type="datetimeFigureOut">
              <a:rPr lang="tr-TR" smtClean="0"/>
              <a:t>07.11.2018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C085985-0A8B-4B2C-9209-96D5DB2C2A41}" type="slidenum">
              <a:rPr lang="tr-TR" smtClean="0"/>
              <a:t>‹#›</a:t>
            </a:fld>
            <a:endParaRPr lang="tr-TR"/>
          </a:p>
        </p:txBody>
      </p:sp>
    </p:spTree>
    <p:extLst>
      <p:ext uri="{BB962C8B-B14F-4D97-AF65-F5344CB8AC3E}">
        <p14:creationId xmlns:p14="http://schemas.microsoft.com/office/powerpoint/2010/main" val="2800690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BE881EF-FE98-469D-A976-773CB5DBDAAA}" type="datetimeFigureOut">
              <a:rPr lang="tr-TR" smtClean="0"/>
              <a:t>07.11.2018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C085985-0A8B-4B2C-9209-96D5DB2C2A41}" type="slidenum">
              <a:rPr lang="tr-TR" smtClean="0"/>
              <a:t>‹#›</a:t>
            </a:fld>
            <a:endParaRPr lang="tr-TR"/>
          </a:p>
        </p:txBody>
      </p:sp>
    </p:spTree>
    <p:extLst>
      <p:ext uri="{BB962C8B-B14F-4D97-AF65-F5344CB8AC3E}">
        <p14:creationId xmlns:p14="http://schemas.microsoft.com/office/powerpoint/2010/main" val="138779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BE881EF-FE98-469D-A976-773CB5DBDAAA}" type="datetimeFigureOut">
              <a:rPr lang="tr-TR" smtClean="0"/>
              <a:t>07.11.2018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C085985-0A8B-4B2C-9209-96D5DB2C2A41}" type="slidenum">
              <a:rPr lang="tr-TR" smtClean="0"/>
              <a:t>‹#›</a:t>
            </a:fld>
            <a:endParaRPr lang="tr-TR"/>
          </a:p>
        </p:txBody>
      </p:sp>
    </p:spTree>
    <p:extLst>
      <p:ext uri="{BB962C8B-B14F-4D97-AF65-F5344CB8AC3E}">
        <p14:creationId xmlns:p14="http://schemas.microsoft.com/office/powerpoint/2010/main" val="2064474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F79546"/>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11/7/2018</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defRPr sz="1200" b="1" i="0">
                <a:solidFill>
                  <a:srgbClr val="888888"/>
                </a:solidFill>
                <a:latin typeface="Calibri"/>
                <a:cs typeface="Calibri"/>
              </a:defRPr>
            </a:lvl1pPr>
          </a:lstStyle>
          <a:p>
            <a:pPr marL="8209915"/>
            <a:fld id="{81D60167-4931-47E6-BA6A-407CBD079E47}" type="slidenum">
              <a:rPr lang="tr-TR" spc="-10" smtClean="0"/>
              <a:pPr marL="8209915"/>
              <a:t>‹#›</a:t>
            </a:fld>
            <a:endParaRPr lang="tr-TR" spc="-10" dirty="0"/>
          </a:p>
        </p:txBody>
      </p:sp>
    </p:spTree>
    <p:extLst>
      <p:ext uri="{BB962C8B-B14F-4D97-AF65-F5344CB8AC3E}">
        <p14:creationId xmlns:p14="http://schemas.microsoft.com/office/powerpoint/2010/main" val="609817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BE881EF-FE98-469D-A976-773CB5DBDAAA}" type="datetimeFigureOut">
              <a:rPr lang="tr-TR" smtClean="0"/>
              <a:t>07.11.2018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C085985-0A8B-4B2C-9209-96D5DB2C2A41}" type="slidenum">
              <a:rPr lang="tr-TR" smtClean="0"/>
              <a:t>‹#›</a:t>
            </a:fld>
            <a:endParaRPr lang="tr-TR"/>
          </a:p>
        </p:txBody>
      </p:sp>
    </p:spTree>
    <p:extLst>
      <p:ext uri="{BB962C8B-B14F-4D97-AF65-F5344CB8AC3E}">
        <p14:creationId xmlns:p14="http://schemas.microsoft.com/office/powerpoint/2010/main" val="3028817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5BE881EF-FE98-469D-A976-773CB5DBDAAA}" type="datetimeFigureOut">
              <a:rPr lang="tr-TR" smtClean="0"/>
              <a:t>07.11.2018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C085985-0A8B-4B2C-9209-96D5DB2C2A41}" type="slidenum">
              <a:rPr lang="tr-TR" smtClean="0"/>
              <a:t>‹#›</a:t>
            </a:fld>
            <a:endParaRPr lang="tr-TR"/>
          </a:p>
        </p:txBody>
      </p:sp>
    </p:spTree>
    <p:extLst>
      <p:ext uri="{BB962C8B-B14F-4D97-AF65-F5344CB8AC3E}">
        <p14:creationId xmlns:p14="http://schemas.microsoft.com/office/powerpoint/2010/main" val="1632101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BE881EF-FE98-469D-A976-773CB5DBDAAA}" type="datetimeFigureOut">
              <a:rPr lang="tr-TR" smtClean="0"/>
              <a:t>07.11.2018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C085985-0A8B-4B2C-9209-96D5DB2C2A41}" type="slidenum">
              <a:rPr lang="tr-TR" smtClean="0"/>
              <a:t>‹#›</a:t>
            </a:fld>
            <a:endParaRPr lang="tr-TR"/>
          </a:p>
        </p:txBody>
      </p:sp>
    </p:spTree>
    <p:extLst>
      <p:ext uri="{BB962C8B-B14F-4D97-AF65-F5344CB8AC3E}">
        <p14:creationId xmlns:p14="http://schemas.microsoft.com/office/powerpoint/2010/main" val="319481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BE881EF-FE98-469D-A976-773CB5DBDAAA}" type="datetimeFigureOut">
              <a:rPr lang="tr-TR" smtClean="0"/>
              <a:t>07.11.2018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C085985-0A8B-4B2C-9209-96D5DB2C2A41}" type="slidenum">
              <a:rPr lang="tr-TR" smtClean="0"/>
              <a:t>‹#›</a:t>
            </a:fld>
            <a:endParaRPr lang="tr-TR"/>
          </a:p>
        </p:txBody>
      </p:sp>
    </p:spTree>
    <p:extLst>
      <p:ext uri="{BB962C8B-B14F-4D97-AF65-F5344CB8AC3E}">
        <p14:creationId xmlns:p14="http://schemas.microsoft.com/office/powerpoint/2010/main" val="1379650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BE881EF-FE98-469D-A976-773CB5DBDAAA}" type="datetimeFigureOut">
              <a:rPr lang="tr-TR" smtClean="0"/>
              <a:t>07.11.2018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C085985-0A8B-4B2C-9209-96D5DB2C2A41}" type="slidenum">
              <a:rPr lang="tr-TR" smtClean="0"/>
              <a:t>‹#›</a:t>
            </a:fld>
            <a:endParaRPr lang="tr-TR"/>
          </a:p>
        </p:txBody>
      </p:sp>
    </p:spTree>
    <p:extLst>
      <p:ext uri="{BB962C8B-B14F-4D97-AF65-F5344CB8AC3E}">
        <p14:creationId xmlns:p14="http://schemas.microsoft.com/office/powerpoint/2010/main" val="629028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BE881EF-FE98-469D-A976-773CB5DBDAAA}" type="datetimeFigureOut">
              <a:rPr lang="tr-TR" smtClean="0"/>
              <a:t>07.11.2018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C085985-0A8B-4B2C-9209-96D5DB2C2A41}" type="slidenum">
              <a:rPr lang="tr-TR" smtClean="0"/>
              <a:t>‹#›</a:t>
            </a:fld>
            <a:endParaRPr lang="tr-TR"/>
          </a:p>
        </p:txBody>
      </p:sp>
    </p:spTree>
    <p:extLst>
      <p:ext uri="{BB962C8B-B14F-4D97-AF65-F5344CB8AC3E}">
        <p14:creationId xmlns:p14="http://schemas.microsoft.com/office/powerpoint/2010/main" val="2587074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5BE881EF-FE98-469D-A976-773CB5DBDAAA}" type="datetimeFigureOut">
              <a:rPr lang="tr-TR" smtClean="0"/>
              <a:t>07.11.2018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C085985-0A8B-4B2C-9209-96D5DB2C2A41}" type="slidenum">
              <a:rPr lang="tr-TR" smtClean="0"/>
              <a:t>‹#›</a:t>
            </a:fld>
            <a:endParaRPr lang="tr-TR"/>
          </a:p>
        </p:txBody>
      </p:sp>
    </p:spTree>
    <p:extLst>
      <p:ext uri="{BB962C8B-B14F-4D97-AF65-F5344CB8AC3E}">
        <p14:creationId xmlns:p14="http://schemas.microsoft.com/office/powerpoint/2010/main" val="431374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5BE881EF-FE98-469D-A976-773CB5DBDAAA}" type="datetimeFigureOut">
              <a:rPr lang="tr-TR" smtClean="0"/>
              <a:t>07.11.2018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C085985-0A8B-4B2C-9209-96D5DB2C2A41}" type="slidenum">
              <a:rPr lang="tr-TR" smtClean="0"/>
              <a:t>‹#›</a:t>
            </a:fld>
            <a:endParaRPr lang="tr-TR"/>
          </a:p>
        </p:txBody>
      </p:sp>
    </p:spTree>
    <p:extLst>
      <p:ext uri="{BB962C8B-B14F-4D97-AF65-F5344CB8AC3E}">
        <p14:creationId xmlns:p14="http://schemas.microsoft.com/office/powerpoint/2010/main" val="3938870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E881EF-FE98-469D-A976-773CB5DBDAAA}" type="datetimeFigureOut">
              <a:rPr lang="tr-TR" smtClean="0"/>
              <a:t>07.11.2018</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085985-0A8B-4B2C-9209-96D5DB2C2A41}" type="slidenum">
              <a:rPr lang="tr-TR" smtClean="0"/>
              <a:t>‹#›</a:t>
            </a:fld>
            <a:endParaRPr lang="tr-TR"/>
          </a:p>
        </p:txBody>
      </p:sp>
    </p:spTree>
    <p:extLst>
      <p:ext uri="{BB962C8B-B14F-4D97-AF65-F5344CB8AC3E}">
        <p14:creationId xmlns:p14="http://schemas.microsoft.com/office/powerpoint/2010/main" val="1538746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914401"/>
            <a:ext cx="9172125" cy="5943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590800" y="390780"/>
            <a:ext cx="7855076" cy="646331"/>
          </a:xfrm>
        </p:spPr>
        <p:txBody>
          <a:bodyPr/>
          <a:lstStyle/>
          <a:p>
            <a:pPr lvl="0" algn="r"/>
            <a:r>
              <a:rPr lang="tr-TR" sz="1400" dirty="0"/>
              <a:t>Orta Anadolu Bölgesinde Avrupa Birliği Kırsal Kalkınma Yönetmeliği (Axis 2) ile  Uyumlu Olarak Sürdürülebilir Mera Yönetim Metotlarının Geliştirilmesi Projesi </a:t>
            </a:r>
            <a:br>
              <a:rPr lang="tr-TR" sz="1400" dirty="0"/>
            </a:br>
            <a:endParaRPr lang="tr-TR" sz="1400" dirty="0"/>
          </a:p>
        </p:txBody>
      </p:sp>
      <p:sp>
        <p:nvSpPr>
          <p:cNvPr id="5" name="Rectangle 4"/>
          <p:cNvSpPr/>
          <p:nvPr/>
        </p:nvSpPr>
        <p:spPr>
          <a:xfrm>
            <a:off x="1524001" y="914400"/>
            <a:ext cx="9172125" cy="5943600"/>
          </a:xfrm>
          <a:prstGeom prst="rect">
            <a:avLst/>
          </a:prstGeom>
          <a:gradFill>
            <a:gsLst>
              <a:gs pos="0">
                <a:schemeClr val="bg1">
                  <a:lumMod val="95000"/>
                </a:schemeClr>
              </a:gs>
              <a:gs pos="67000">
                <a:schemeClr val="bg1">
                  <a:lumMod val="95000"/>
                  <a:alpha val="42000"/>
                </a:schemeClr>
              </a:gs>
              <a:gs pos="100000">
                <a:schemeClr val="bg1">
                  <a:lumMod val="95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Rectangle 3"/>
          <p:cNvSpPr/>
          <p:nvPr/>
        </p:nvSpPr>
        <p:spPr>
          <a:xfrm>
            <a:off x="1690462" y="1295400"/>
            <a:ext cx="8839200" cy="3970318"/>
          </a:xfrm>
          <a:prstGeom prst="rect">
            <a:avLst/>
          </a:prstGeom>
        </p:spPr>
        <p:txBody>
          <a:bodyPr wrap="square">
            <a:spAutoFit/>
          </a:bodyPr>
          <a:lstStyle/>
          <a:p>
            <a:r>
              <a:rPr lang="tr-TR" sz="1200" b="1" dirty="0"/>
              <a:t>Yürütücü </a:t>
            </a:r>
            <a:r>
              <a:rPr lang="tr-TR" sz="1200" b="1" dirty="0"/>
              <a:t>Kuruluş :</a:t>
            </a:r>
            <a:r>
              <a:rPr lang="tr-TR" sz="1200" dirty="0"/>
              <a:t> Tarla Bitkileri Merkez Araştırma Enstitüsü </a:t>
            </a:r>
          </a:p>
          <a:p>
            <a:r>
              <a:rPr lang="tr-TR" sz="1200" b="1" dirty="0"/>
              <a:t>İşbirliği Yapılan Kuruluş : </a:t>
            </a:r>
            <a:r>
              <a:rPr lang="tr-TR" sz="1200" dirty="0"/>
              <a:t>TÜGEM Çayır Mera Şb, Lalahan Hayvancılık Mrk. Arş. Enst., Sivas Tarım İl Md, Kırıkkale Tarım İl Md.</a:t>
            </a:r>
          </a:p>
          <a:p>
            <a:r>
              <a:rPr lang="tr-TR" sz="1200" b="1" dirty="0"/>
              <a:t>Destekleyen kurum:</a:t>
            </a:r>
            <a:r>
              <a:rPr lang="tr-TR" sz="1200" dirty="0"/>
              <a:t> Hollanda hükümeti (MATTRA, Hükümetten hükümete destek programı, G2G07/TR/9/3)</a:t>
            </a:r>
          </a:p>
          <a:p>
            <a:r>
              <a:rPr lang="tr-TR" sz="1200" b="1" dirty="0"/>
              <a:t>Proje yürütücüleri:</a:t>
            </a:r>
            <a:r>
              <a:rPr lang="tr-TR" sz="1200" dirty="0"/>
              <a:t>Ali Mermer, Öztekin Urla, Ediz Ünal, Sabahaddin Ünal, Ziya Mutlu, Sevinç Karabak, Sema Yaman(Lalahan Hayvancılık Arş. Enst.), Mikail Çalışkan (Kırıkkale Tarım İl Md.), Erol Çiftçi(Sivas Tarım İl Md.)</a:t>
            </a:r>
          </a:p>
          <a:p>
            <a:r>
              <a:rPr lang="tr-TR" sz="1200" b="1" dirty="0"/>
              <a:t>Başlama ve Bitiş Tarihi : </a:t>
            </a:r>
            <a:r>
              <a:rPr lang="tr-TR" sz="1200" dirty="0"/>
              <a:t>Ocak 2008-Aralık 2009</a:t>
            </a:r>
            <a:r>
              <a:rPr lang="tr-TR" sz="1200" b="1" dirty="0"/>
              <a:t> </a:t>
            </a:r>
            <a:endParaRPr lang="tr-TR" sz="1200" dirty="0"/>
          </a:p>
          <a:p>
            <a:r>
              <a:rPr lang="tr-TR" sz="1200" b="1" dirty="0"/>
              <a:t>Projenin Özeti :</a:t>
            </a:r>
            <a:r>
              <a:rPr lang="tr-TR" sz="1200" dirty="0"/>
              <a:t> Bu projede, Orta Anadolu’da Avrupa Birliği’nin kırsal kalkınma mevzuatı ile uyumlu olarak sürdürülebilir mera yönetim metotlarının geliştirilmesi, amaçlanmıştır. Çalışma yeri olarak Sivas ve Kırıkkale illerinde birer köy belirlenmiştir. Pilot alan olarak seçilen bu köylerde mevcut durumu ortaya koymak için sörvey çalışmaları gerçekleştirilmiştir. Bu çalışmalar, mera vejetasyon etüdü, sosyo ekonomik sörvey ve hayvancılık uygulamaları başlıkları altında yürütülmüştür. </a:t>
            </a:r>
            <a:br>
              <a:rPr lang="tr-TR" sz="1200" dirty="0"/>
            </a:br>
            <a:r>
              <a:rPr lang="tr-TR" sz="1200" dirty="0"/>
              <a:t>Her iki ilde de yabancı uzmanlar, araştırıclar, Bakanlık temsilcileri, sivil toplum ötgütleri, çiftçi ve yerel halkın katılımı ile SWOT ve çizim-eşleme çalıştayları düzenlenerek sorun ve çözüm önerilerinin yerinde belirlenmesine çalışılmıştır. </a:t>
            </a:r>
            <a:br>
              <a:rPr lang="tr-TR" sz="1200" dirty="0"/>
            </a:br>
            <a:r>
              <a:rPr lang="tr-TR" sz="1200" dirty="0"/>
              <a:t>Pilot köylerin mera alanlarını haritalamak için uydu görüntülerinden faydalanılmıştır. Uydu görüntüleri ile yapılan çalışmalarda, görüntülerin spektral sınıflandırılması işlemi yapılarak botanik kompozisyon açısından benzer yansıma özellikleri gösteren meralar sınıflanmıştır. Vejetasyon etüdü çalışmalarının yürütüleceği noktalar bu alanlardan seçilmiştir. Bunun dışında uydu görüntülerinden vejetasyon indeks haritaları üretilerek yer çalışmaları ile elde edilen veriler arasındaki ilişki incelenmiştir.</a:t>
            </a:r>
          </a:p>
          <a:p>
            <a:r>
              <a:rPr lang="tr-TR" sz="1200" dirty="0"/>
              <a:t>Yapılan anket çalışmaları ile köylerin sosyo ekonomik yapısı ve hayvan besleme uygulamaları ortaya konmuştur. Vejetasyon çalışması ile köylerdeki mera vejetasyonunun mevcut durumu belirlenmiştir. Köydeki hayvan varlığı da dikkate alınarak köye özel otlatma planları geliştirilmiştir. Köylerdeki kaba yem açığını gidermek için yem bitkisi üretimini artırmayı hedefleyen münavebe planları önerilmiştir.</a:t>
            </a:r>
          </a:p>
          <a:p>
            <a:r>
              <a:rPr lang="tr-TR" sz="1200" dirty="0"/>
              <a:t>Sürdürülebilir mera yönetimi için IPARD, tarımsal çevre destekleri gibi Avrupa Birliği kaynaklarından nasıl faydalanılacağı tartışılmıştır. Proje sonuçları Türkçe ve İngilizce rapor haline getirilerek basılmış ve yapılan bir kapanış toplantısı ile proje sonuçları duyurulmuştur.</a:t>
            </a:r>
          </a:p>
        </p:txBody>
      </p:sp>
    </p:spTree>
    <p:extLst>
      <p:ext uri="{BB962C8B-B14F-4D97-AF65-F5344CB8AC3E}">
        <p14:creationId xmlns:p14="http://schemas.microsoft.com/office/powerpoint/2010/main" val="32492194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Belge" ma:contentTypeID="0x010100E0AF8D366B1E1F46A8D9D4DCA2481E13" ma:contentTypeVersion="0" ma:contentTypeDescription="Yeni belge oluşturun." ma:contentTypeScope="" ma:versionID="fda22111f77b8251664ceaa0a9a53a2a">
  <xsd:schema xmlns:xsd="http://www.w3.org/2001/XMLSchema" xmlns:xs="http://www.w3.org/2001/XMLSchema" xmlns:p="http://schemas.microsoft.com/office/2006/metadata/properties" xmlns:ns1="http://schemas.microsoft.com/sharepoint/v3" targetNamespace="http://schemas.microsoft.com/office/2006/metadata/properties" ma:root="true" ma:fieldsID="f0305f5a1970ef5ab7b84130530577c1"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Zamanlama Başlangıç Tarihi" ma:description="Zamanlama Başlangıç Tarihi, Yayımlama özelliği tarafından oluşturulan bir site sütunudur. Bu sütun, bu sayfanın site ziyaretçilerine ilk kez görüntüleneceği tarih ve zamanı belirtmek için kullanılır." ma:internalName="PublishingStartDate">
      <xsd:simpleType>
        <xsd:restriction base="dms:Unknown"/>
      </xsd:simpleType>
    </xsd:element>
    <xsd:element name="PublishingExpirationDate" ma:index="9" nillable="true" ma:displayName="Zamanlama Bitiş Tarihi" ma:description="Zamanlama Bitiş Tarihi, Yayımlama özelliği tarafından oluşturulan bir site sütunudur. Bu sütun, bu sayfanın site ziyaretçilerine artık görüntülenmeyeceği tarih ve zamanı belirtmek için kullanılır."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A7797F-ECA5-4416-9BB6-E40391F3AE29}"/>
</file>

<file path=customXml/itemProps2.xml><?xml version="1.0" encoding="utf-8"?>
<ds:datastoreItem xmlns:ds="http://schemas.openxmlformats.org/officeDocument/2006/customXml" ds:itemID="{DC884601-BCAC-40B8-A6DC-97165A307B3A}"/>
</file>

<file path=customXml/itemProps3.xml><?xml version="1.0" encoding="utf-8"?>
<ds:datastoreItem xmlns:ds="http://schemas.openxmlformats.org/officeDocument/2006/customXml" ds:itemID="{01630C0F-D88B-4636-B940-FD1C17CA86AD}"/>
</file>

<file path=docProps/app.xml><?xml version="1.0" encoding="utf-8"?>
<Properties xmlns="http://schemas.openxmlformats.org/officeDocument/2006/extended-properties" xmlns:vt="http://schemas.openxmlformats.org/officeDocument/2006/docPropsVTypes">
  <TotalTime>17</TotalTime>
  <Words>186</Words>
  <Application>Microsoft Office PowerPoint</Application>
  <PresentationFormat>Geniş ekran</PresentationFormat>
  <Paragraphs>9</Paragraphs>
  <Slides>1</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vt:i4>
      </vt:variant>
    </vt:vector>
  </HeadingPairs>
  <TitlesOfParts>
    <vt:vector size="6" baseType="lpstr">
      <vt:lpstr>Arial</vt:lpstr>
      <vt:lpstr>Calibri</vt:lpstr>
      <vt:lpstr>Calibri Light</vt:lpstr>
      <vt:lpstr>Tahoma</vt:lpstr>
      <vt:lpstr>Office Teması</vt:lpstr>
      <vt:lpstr>Orta Anadolu Bölgesinde Avrupa Birliği Kırsal Kalkınma Yönetmeliği (Axis 2) ile  Uyumlu Olarak Sürdürülebilir Mera Yönetim Metotlarının Geliştirilmesi Projesi  </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Bazı Stratejik Ürünlerde Verim, Rekolte Tahmini ve Ürün İzleme Alt Projesi</dc:title>
  <dc:creator>ronaldinho424</dc:creator>
  <cp:lastModifiedBy>ronaldinho424</cp:lastModifiedBy>
  <cp:revision>37</cp:revision>
  <dcterms:created xsi:type="dcterms:W3CDTF">2018-11-07T08:43:32Z</dcterms:created>
  <dcterms:modified xsi:type="dcterms:W3CDTF">2018-11-07T09:00:44Z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0x010100E0AF8D366B1E1F46A8D9D4DCA2481E13</vt:lpwstr>
  </property>
</Properties>
</file>