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s/slide1.xml" ContentType="application/vnd.openxmlformats-officedocument.presentationml.slide+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0" autoAdjust="0"/>
    <p:restoredTop sz="94660"/>
  </p:normalViewPr>
  <p:slideViewPr>
    <p:cSldViewPr snapToGrid="0">
      <p:cViewPr varScale="1">
        <p:scale>
          <a:sx n="67" d="100"/>
          <a:sy n="67" d="100"/>
        </p:scale>
        <p:origin x="77" y="43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10" Type="http://schemas.openxmlformats.org/officeDocument/2006/relationships/customXml" Target="../customXml/item3.xml"/><Relationship Id="rId4" Type="http://schemas.openxmlformats.org/officeDocument/2006/relationships/presProps" Target="presProps.xml"/><Relationship Id="rId9"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1B343C-C315-463D-9447-9B7B1CE15138}" type="datetimeFigureOut">
              <a:rPr lang="tr-TR" smtClean="0"/>
              <a:t>07.11.2018</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979FF7-B5BE-4F89-8FF3-C6BED0551634}" type="slidenum">
              <a:rPr lang="tr-TR" smtClean="0"/>
              <a:t>‹#›</a:t>
            </a:fld>
            <a:endParaRPr lang="tr-TR"/>
          </a:p>
        </p:txBody>
      </p:sp>
    </p:spTree>
    <p:extLst>
      <p:ext uri="{BB962C8B-B14F-4D97-AF65-F5344CB8AC3E}">
        <p14:creationId xmlns:p14="http://schemas.microsoft.com/office/powerpoint/2010/main" val="20537845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5BE881EF-FE98-469D-A976-773CB5DBDAAA}" type="datetimeFigureOut">
              <a:rPr lang="tr-TR" smtClean="0"/>
              <a:t>07.11.2018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C085985-0A8B-4B2C-9209-96D5DB2C2A41}" type="slidenum">
              <a:rPr lang="tr-TR" smtClean="0"/>
              <a:t>‹#›</a:t>
            </a:fld>
            <a:endParaRPr lang="tr-TR"/>
          </a:p>
        </p:txBody>
      </p:sp>
    </p:spTree>
    <p:extLst>
      <p:ext uri="{BB962C8B-B14F-4D97-AF65-F5344CB8AC3E}">
        <p14:creationId xmlns:p14="http://schemas.microsoft.com/office/powerpoint/2010/main" val="28006901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BE881EF-FE98-469D-A976-773CB5DBDAAA}" type="datetimeFigureOut">
              <a:rPr lang="tr-TR" smtClean="0"/>
              <a:t>07.11.2018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C085985-0A8B-4B2C-9209-96D5DB2C2A41}" type="slidenum">
              <a:rPr lang="tr-TR" smtClean="0"/>
              <a:t>‹#›</a:t>
            </a:fld>
            <a:endParaRPr lang="tr-TR"/>
          </a:p>
        </p:txBody>
      </p:sp>
    </p:spTree>
    <p:extLst>
      <p:ext uri="{BB962C8B-B14F-4D97-AF65-F5344CB8AC3E}">
        <p14:creationId xmlns:p14="http://schemas.microsoft.com/office/powerpoint/2010/main" val="1387794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BE881EF-FE98-469D-A976-773CB5DBDAAA}" type="datetimeFigureOut">
              <a:rPr lang="tr-TR" smtClean="0"/>
              <a:t>07.11.2018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C085985-0A8B-4B2C-9209-96D5DB2C2A41}" type="slidenum">
              <a:rPr lang="tr-TR" smtClean="0"/>
              <a:t>‹#›</a:t>
            </a:fld>
            <a:endParaRPr lang="tr-TR"/>
          </a:p>
        </p:txBody>
      </p:sp>
    </p:spTree>
    <p:extLst>
      <p:ext uri="{BB962C8B-B14F-4D97-AF65-F5344CB8AC3E}">
        <p14:creationId xmlns:p14="http://schemas.microsoft.com/office/powerpoint/2010/main" val="20644740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1" i="0">
                <a:solidFill>
                  <a:srgbClr val="F79546"/>
                </a:solidFill>
                <a:latin typeface="Tahoma"/>
                <a:cs typeface="Tahoma"/>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11/7/2018</a:t>
            </a:fld>
            <a:endParaRPr lang="en-US">
              <a:solidFill>
                <a:prstClr val="black">
                  <a:tint val="75000"/>
                </a:prstClr>
              </a:solidFill>
            </a:endParaRPr>
          </a:p>
        </p:txBody>
      </p:sp>
      <p:sp>
        <p:nvSpPr>
          <p:cNvPr id="5" name="Holder 5"/>
          <p:cNvSpPr>
            <a:spLocks noGrp="1"/>
          </p:cNvSpPr>
          <p:nvPr>
            <p:ph type="sldNum" sz="quarter" idx="7"/>
          </p:nvPr>
        </p:nvSpPr>
        <p:spPr/>
        <p:txBody>
          <a:bodyPr lIns="0" tIns="0" rIns="0" bIns="0"/>
          <a:lstStyle>
            <a:lvl1pPr>
              <a:defRPr sz="1200" b="1" i="0">
                <a:solidFill>
                  <a:srgbClr val="888888"/>
                </a:solidFill>
                <a:latin typeface="Calibri"/>
                <a:cs typeface="Calibri"/>
              </a:defRPr>
            </a:lvl1pPr>
          </a:lstStyle>
          <a:p>
            <a:pPr marL="8209915"/>
            <a:fld id="{81D60167-4931-47E6-BA6A-407CBD079E47}" type="slidenum">
              <a:rPr lang="tr-TR" spc="-10" smtClean="0"/>
              <a:pPr marL="8209915"/>
              <a:t>‹#›</a:t>
            </a:fld>
            <a:endParaRPr lang="tr-TR" spc="-10" dirty="0"/>
          </a:p>
        </p:txBody>
      </p:sp>
    </p:spTree>
    <p:extLst>
      <p:ext uri="{BB962C8B-B14F-4D97-AF65-F5344CB8AC3E}">
        <p14:creationId xmlns:p14="http://schemas.microsoft.com/office/powerpoint/2010/main" val="5844018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BE881EF-FE98-469D-A976-773CB5DBDAAA}" type="datetimeFigureOut">
              <a:rPr lang="tr-TR" smtClean="0"/>
              <a:t>07.11.2018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C085985-0A8B-4B2C-9209-96D5DB2C2A41}" type="slidenum">
              <a:rPr lang="tr-TR" smtClean="0"/>
              <a:t>‹#›</a:t>
            </a:fld>
            <a:endParaRPr lang="tr-TR"/>
          </a:p>
        </p:txBody>
      </p:sp>
    </p:spTree>
    <p:extLst>
      <p:ext uri="{BB962C8B-B14F-4D97-AF65-F5344CB8AC3E}">
        <p14:creationId xmlns:p14="http://schemas.microsoft.com/office/powerpoint/2010/main" val="30288177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5BE881EF-FE98-469D-A976-773CB5DBDAAA}" type="datetimeFigureOut">
              <a:rPr lang="tr-TR" smtClean="0"/>
              <a:t>07.11.2018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C085985-0A8B-4B2C-9209-96D5DB2C2A41}" type="slidenum">
              <a:rPr lang="tr-TR" smtClean="0"/>
              <a:t>‹#›</a:t>
            </a:fld>
            <a:endParaRPr lang="tr-TR"/>
          </a:p>
        </p:txBody>
      </p:sp>
    </p:spTree>
    <p:extLst>
      <p:ext uri="{BB962C8B-B14F-4D97-AF65-F5344CB8AC3E}">
        <p14:creationId xmlns:p14="http://schemas.microsoft.com/office/powerpoint/2010/main" val="16321012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BE881EF-FE98-469D-A976-773CB5DBDAAA}" type="datetimeFigureOut">
              <a:rPr lang="tr-TR" smtClean="0"/>
              <a:t>07.11.2018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C085985-0A8B-4B2C-9209-96D5DB2C2A41}" type="slidenum">
              <a:rPr lang="tr-TR" smtClean="0"/>
              <a:t>‹#›</a:t>
            </a:fld>
            <a:endParaRPr lang="tr-TR"/>
          </a:p>
        </p:txBody>
      </p:sp>
    </p:spTree>
    <p:extLst>
      <p:ext uri="{BB962C8B-B14F-4D97-AF65-F5344CB8AC3E}">
        <p14:creationId xmlns:p14="http://schemas.microsoft.com/office/powerpoint/2010/main" val="319481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BE881EF-FE98-469D-A976-773CB5DBDAAA}" type="datetimeFigureOut">
              <a:rPr lang="tr-TR" smtClean="0"/>
              <a:t>07.11.2018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BC085985-0A8B-4B2C-9209-96D5DB2C2A41}" type="slidenum">
              <a:rPr lang="tr-TR" smtClean="0"/>
              <a:t>‹#›</a:t>
            </a:fld>
            <a:endParaRPr lang="tr-TR"/>
          </a:p>
        </p:txBody>
      </p:sp>
    </p:spTree>
    <p:extLst>
      <p:ext uri="{BB962C8B-B14F-4D97-AF65-F5344CB8AC3E}">
        <p14:creationId xmlns:p14="http://schemas.microsoft.com/office/powerpoint/2010/main" val="13796503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BE881EF-FE98-469D-A976-773CB5DBDAAA}" type="datetimeFigureOut">
              <a:rPr lang="tr-TR" smtClean="0"/>
              <a:t>07.11.2018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BC085985-0A8B-4B2C-9209-96D5DB2C2A41}" type="slidenum">
              <a:rPr lang="tr-TR" smtClean="0"/>
              <a:t>‹#›</a:t>
            </a:fld>
            <a:endParaRPr lang="tr-TR"/>
          </a:p>
        </p:txBody>
      </p:sp>
    </p:spTree>
    <p:extLst>
      <p:ext uri="{BB962C8B-B14F-4D97-AF65-F5344CB8AC3E}">
        <p14:creationId xmlns:p14="http://schemas.microsoft.com/office/powerpoint/2010/main" val="629028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BE881EF-FE98-469D-A976-773CB5DBDAAA}" type="datetimeFigureOut">
              <a:rPr lang="tr-TR" smtClean="0"/>
              <a:t>07.11.2018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BC085985-0A8B-4B2C-9209-96D5DB2C2A41}" type="slidenum">
              <a:rPr lang="tr-TR" smtClean="0"/>
              <a:t>‹#›</a:t>
            </a:fld>
            <a:endParaRPr lang="tr-TR"/>
          </a:p>
        </p:txBody>
      </p:sp>
    </p:spTree>
    <p:extLst>
      <p:ext uri="{BB962C8B-B14F-4D97-AF65-F5344CB8AC3E}">
        <p14:creationId xmlns:p14="http://schemas.microsoft.com/office/powerpoint/2010/main" val="2587074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5BE881EF-FE98-469D-A976-773CB5DBDAAA}" type="datetimeFigureOut">
              <a:rPr lang="tr-TR" smtClean="0"/>
              <a:t>07.11.2018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C085985-0A8B-4B2C-9209-96D5DB2C2A41}" type="slidenum">
              <a:rPr lang="tr-TR" smtClean="0"/>
              <a:t>‹#›</a:t>
            </a:fld>
            <a:endParaRPr lang="tr-TR"/>
          </a:p>
        </p:txBody>
      </p:sp>
    </p:spTree>
    <p:extLst>
      <p:ext uri="{BB962C8B-B14F-4D97-AF65-F5344CB8AC3E}">
        <p14:creationId xmlns:p14="http://schemas.microsoft.com/office/powerpoint/2010/main" val="4313746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5BE881EF-FE98-469D-A976-773CB5DBDAAA}" type="datetimeFigureOut">
              <a:rPr lang="tr-TR" smtClean="0"/>
              <a:t>07.11.2018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C085985-0A8B-4B2C-9209-96D5DB2C2A41}" type="slidenum">
              <a:rPr lang="tr-TR" smtClean="0"/>
              <a:t>‹#›</a:t>
            </a:fld>
            <a:endParaRPr lang="tr-TR"/>
          </a:p>
        </p:txBody>
      </p:sp>
    </p:spTree>
    <p:extLst>
      <p:ext uri="{BB962C8B-B14F-4D97-AF65-F5344CB8AC3E}">
        <p14:creationId xmlns:p14="http://schemas.microsoft.com/office/powerpoint/2010/main" val="3938870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E881EF-FE98-469D-A976-773CB5DBDAAA}" type="datetimeFigureOut">
              <a:rPr lang="tr-TR" smtClean="0"/>
              <a:t>07.11.2018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085985-0A8B-4B2C-9209-96D5DB2C2A41}" type="slidenum">
              <a:rPr lang="tr-TR" smtClean="0"/>
              <a:t>‹#›</a:t>
            </a:fld>
            <a:endParaRPr lang="tr-TR"/>
          </a:p>
        </p:txBody>
      </p:sp>
    </p:spTree>
    <p:extLst>
      <p:ext uri="{BB962C8B-B14F-4D97-AF65-F5344CB8AC3E}">
        <p14:creationId xmlns:p14="http://schemas.microsoft.com/office/powerpoint/2010/main" val="15387469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atilla_gokdogan@hotmail.com" TargetMode="External"/><Relationship Id="rId1" Type="http://schemas.openxmlformats.org/officeDocument/2006/relationships/slideLayout" Target="../slideLayouts/slideLayout12.x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1" y="304800"/>
            <a:ext cx="8699753" cy="738664"/>
          </a:xfrm>
        </p:spPr>
        <p:txBody>
          <a:bodyPr/>
          <a:lstStyle/>
          <a:p>
            <a:pPr algn="r"/>
            <a:r>
              <a:rPr lang="tr-TR" sz="1600" dirty="0"/>
              <a:t>Orta Anadolu Bölgesi’nde Avrupa Sünesi [(Eurygaster maura L.) Hemiptera: Scutelleridae] mücadelesinde tahmin uyarı modelinin geliştirilmesi</a:t>
            </a:r>
            <a:r>
              <a:rPr lang="tr-TR" sz="1600" dirty="0">
                <a:latin typeface="Times New Roman"/>
                <a:ea typeface="Times New Roman"/>
              </a:rPr>
              <a:t/>
            </a:r>
            <a:br>
              <a:rPr lang="tr-TR" sz="1600" dirty="0">
                <a:latin typeface="Times New Roman"/>
                <a:ea typeface="Times New Roman"/>
              </a:rPr>
            </a:br>
            <a:endParaRPr lang="tr-TR" sz="1600" dirty="0"/>
          </a:p>
        </p:txBody>
      </p:sp>
      <p:graphicFrame>
        <p:nvGraphicFramePr>
          <p:cNvPr id="3" name="Table 2"/>
          <p:cNvGraphicFramePr>
            <a:graphicFrameLocks noGrp="1"/>
          </p:cNvGraphicFramePr>
          <p:nvPr>
            <p:extLst>
              <p:ext uri="{D42A27DB-BD31-4B8C-83A1-F6EECF244321}">
                <p14:modId xmlns:p14="http://schemas.microsoft.com/office/powerpoint/2010/main" val="269289599"/>
              </p:ext>
            </p:extLst>
          </p:nvPr>
        </p:nvGraphicFramePr>
        <p:xfrm>
          <a:off x="1676400" y="1066801"/>
          <a:ext cx="5334000" cy="991235"/>
        </p:xfrm>
        <a:graphic>
          <a:graphicData uri="http://schemas.openxmlformats.org/drawingml/2006/table">
            <a:tbl>
              <a:tblPr>
                <a:tableStyleId>{5C22544A-7EE6-4342-B048-85BDC9FD1C3A}</a:tableStyleId>
              </a:tblPr>
              <a:tblGrid>
                <a:gridCol w="1666511">
                  <a:extLst>
                    <a:ext uri="{9D8B030D-6E8A-4147-A177-3AD203B41FA5}">
                      <a16:colId xmlns:a16="http://schemas.microsoft.com/office/drawing/2014/main" val="20000"/>
                    </a:ext>
                  </a:extLst>
                </a:gridCol>
                <a:gridCol w="3667489">
                  <a:extLst>
                    <a:ext uri="{9D8B030D-6E8A-4147-A177-3AD203B41FA5}">
                      <a16:colId xmlns:a16="http://schemas.microsoft.com/office/drawing/2014/main" val="20001"/>
                    </a:ext>
                  </a:extLst>
                </a:gridCol>
              </a:tblGrid>
              <a:tr h="520065">
                <a:tc>
                  <a:txBody>
                    <a:bodyPr/>
                    <a:lstStyle/>
                    <a:p>
                      <a:pPr marL="40640" algn="l">
                        <a:spcBef>
                          <a:spcPts val="175"/>
                        </a:spcBef>
                        <a:spcAft>
                          <a:spcPts val="0"/>
                        </a:spcAft>
                      </a:pPr>
                      <a:r>
                        <a:rPr lang="tr-TR" sz="1000" dirty="0">
                          <a:effectLst/>
                        </a:rPr>
                        <a:t>BAŞL</a:t>
                      </a:r>
                      <a:r>
                        <a:rPr lang="tr-TR" sz="1000" spc="5" dirty="0">
                          <a:effectLst/>
                        </a:rPr>
                        <a:t>I</a:t>
                      </a:r>
                      <a:r>
                        <a:rPr lang="tr-TR" sz="1000" dirty="0">
                          <a:effectLst/>
                        </a:rPr>
                        <a:t>ĞI</a:t>
                      </a:r>
                      <a:endParaRPr lang="tr-TR" sz="1200" dirty="0">
                        <a:effectLst/>
                        <a:latin typeface="Times New Roman"/>
                        <a:ea typeface="Times New Roman"/>
                      </a:endParaRPr>
                    </a:p>
                  </a:txBody>
                  <a:tcPr marL="0" marR="0" marT="0" marB="0" anchor="ctr"/>
                </a:tc>
                <a:tc>
                  <a:txBody>
                    <a:bodyPr/>
                    <a:lstStyle/>
                    <a:p>
                      <a:pPr algn="just">
                        <a:spcAft>
                          <a:spcPts val="0"/>
                        </a:spcAft>
                      </a:pPr>
                      <a:r>
                        <a:rPr lang="tr-TR" sz="1000" dirty="0">
                          <a:effectLst/>
                        </a:rPr>
                        <a:t>Orta Anadolu Bölgesi’nde Avrupa Sünesi [(Eurygaster maura L.) Hemiptera: Scutelleridae] mücadelesinde tahmin uyarı modelinin geliştirilmesi</a:t>
                      </a:r>
                      <a:endParaRPr lang="tr-TR" sz="1200" dirty="0">
                        <a:effectLst/>
                        <a:latin typeface="Times New Roman"/>
                        <a:ea typeface="Times New Roman"/>
                      </a:endParaRPr>
                    </a:p>
                  </a:txBody>
                  <a:tcPr marL="0" marR="0" marT="0" marB="0" anchor="ctr"/>
                </a:tc>
                <a:extLst>
                  <a:ext uri="{0D108BD9-81ED-4DB2-BD59-A6C34878D82A}">
                    <a16:rowId xmlns:a16="http://schemas.microsoft.com/office/drawing/2014/main" val="10000"/>
                  </a:ext>
                </a:extLst>
              </a:tr>
              <a:tr h="166370">
                <a:tc>
                  <a:txBody>
                    <a:bodyPr/>
                    <a:lstStyle/>
                    <a:p>
                      <a:pPr algn="l">
                        <a:spcBef>
                          <a:spcPts val="45"/>
                        </a:spcBef>
                        <a:spcAft>
                          <a:spcPts val="0"/>
                        </a:spcAft>
                        <a:tabLst>
                          <a:tab pos="1803400" algn="l"/>
                        </a:tabLst>
                      </a:pPr>
                      <a:r>
                        <a:rPr lang="tr-TR" sz="1000">
                          <a:effectLst/>
                          <a:highlight>
                            <a:srgbClr val="D3D3D3"/>
                          </a:highlight>
                        </a:rPr>
                        <a:t>ARA</a:t>
                      </a:r>
                      <a:r>
                        <a:rPr lang="tr-TR" sz="1000" spc="5">
                          <a:effectLst/>
                          <a:highlight>
                            <a:srgbClr val="D3D3D3"/>
                          </a:highlight>
                        </a:rPr>
                        <a:t>Ş</a:t>
                      </a:r>
                      <a:r>
                        <a:rPr lang="tr-TR" sz="1000">
                          <a:effectLst/>
                          <a:highlight>
                            <a:srgbClr val="D3D3D3"/>
                          </a:highlight>
                        </a:rPr>
                        <a:t>TIRMA FIRSAT ALANI </a:t>
                      </a:r>
                      <a:endParaRPr lang="tr-TR" sz="1200">
                        <a:effectLst/>
                        <a:latin typeface="Times New Roman"/>
                        <a:ea typeface="Times New Roman"/>
                      </a:endParaRPr>
                    </a:p>
                  </a:txBody>
                  <a:tcPr marL="0" marR="0" marT="0" marB="0" anchor="ctr"/>
                </a:tc>
                <a:tc>
                  <a:txBody>
                    <a:bodyPr/>
                    <a:lstStyle/>
                    <a:p>
                      <a:pPr algn="l">
                        <a:spcAft>
                          <a:spcPts val="0"/>
                        </a:spcAft>
                      </a:pPr>
                      <a:r>
                        <a:rPr lang="tr-TR" sz="1000">
                          <a:effectLst/>
                        </a:rPr>
                        <a:t>Tahıllar</a:t>
                      </a:r>
                      <a:endParaRPr lang="tr-TR" sz="1200">
                        <a:effectLst/>
                        <a:latin typeface="Times New Roman"/>
                        <a:ea typeface="Times New Roman"/>
                      </a:endParaRPr>
                    </a:p>
                  </a:txBody>
                  <a:tcPr marL="0" marR="0" marT="0" marB="0" anchor="ctr"/>
                </a:tc>
                <a:extLst>
                  <a:ext uri="{0D108BD9-81ED-4DB2-BD59-A6C34878D82A}">
                    <a16:rowId xmlns:a16="http://schemas.microsoft.com/office/drawing/2014/main" val="10001"/>
                  </a:ext>
                </a:extLst>
              </a:tr>
              <a:tr h="152400">
                <a:tc>
                  <a:txBody>
                    <a:bodyPr/>
                    <a:lstStyle/>
                    <a:p>
                      <a:pPr marL="40640" algn="l">
                        <a:lnSpc>
                          <a:spcPts val="1140"/>
                        </a:lnSpc>
                        <a:spcAft>
                          <a:spcPts val="0"/>
                        </a:spcAft>
                      </a:pPr>
                      <a:r>
                        <a:rPr lang="tr-TR" sz="1000">
                          <a:effectLst/>
                        </a:rPr>
                        <a:t>ARA</a:t>
                      </a:r>
                      <a:r>
                        <a:rPr lang="tr-TR" sz="1000" spc="5">
                          <a:effectLst/>
                        </a:rPr>
                        <a:t>Ş</a:t>
                      </a:r>
                      <a:r>
                        <a:rPr lang="tr-TR" sz="1000">
                          <a:effectLst/>
                        </a:rPr>
                        <a:t>TIRMA PROGRAMI</a:t>
                      </a:r>
                      <a:endParaRPr lang="tr-TR" sz="1200">
                        <a:effectLst/>
                        <a:latin typeface="Times New Roman"/>
                        <a:ea typeface="Times New Roman"/>
                      </a:endParaRPr>
                    </a:p>
                  </a:txBody>
                  <a:tcPr marL="0" marR="0" marT="0" marB="0" anchor="ctr"/>
                </a:tc>
                <a:tc>
                  <a:txBody>
                    <a:bodyPr/>
                    <a:lstStyle/>
                    <a:p>
                      <a:pPr algn="l">
                        <a:spcAft>
                          <a:spcPts val="0"/>
                        </a:spcAft>
                      </a:pPr>
                      <a:r>
                        <a:rPr lang="tr-TR" sz="1000">
                          <a:effectLst/>
                        </a:rPr>
                        <a:t>Ekmeklik, Makarnalık Buğday</a:t>
                      </a:r>
                      <a:endParaRPr lang="tr-TR" sz="1200">
                        <a:effectLst/>
                        <a:latin typeface="Times New Roman"/>
                        <a:ea typeface="Times New Roman"/>
                      </a:endParaRPr>
                    </a:p>
                  </a:txBody>
                  <a:tcPr marL="0" marR="0" marT="0" marB="0" anchor="ctr"/>
                </a:tc>
                <a:extLst>
                  <a:ext uri="{0D108BD9-81ED-4DB2-BD59-A6C34878D82A}">
                    <a16:rowId xmlns:a16="http://schemas.microsoft.com/office/drawing/2014/main" val="10002"/>
                  </a:ext>
                </a:extLst>
              </a:tr>
              <a:tr h="152400">
                <a:tc>
                  <a:txBody>
                    <a:bodyPr/>
                    <a:lstStyle/>
                    <a:p>
                      <a:pPr marL="40640" algn="l">
                        <a:lnSpc>
                          <a:spcPts val="1140"/>
                        </a:lnSpc>
                        <a:spcAft>
                          <a:spcPts val="0"/>
                        </a:spcAft>
                      </a:pPr>
                      <a:r>
                        <a:rPr lang="tr-TR" sz="1000">
                          <a:effectLst/>
                        </a:rPr>
                        <a:t>PROGRAM</a:t>
                      </a:r>
                      <a:r>
                        <a:rPr lang="tr-TR" sz="1000" spc="5">
                          <a:effectLst/>
                        </a:rPr>
                        <a:t> </a:t>
                      </a:r>
                      <a:r>
                        <a:rPr lang="tr-TR" sz="1000">
                          <a:effectLst/>
                        </a:rPr>
                        <a:t>ÖNCE</a:t>
                      </a:r>
                      <a:r>
                        <a:rPr lang="tr-TR" sz="1000" spc="-5">
                          <a:effectLst/>
                        </a:rPr>
                        <a:t>L</a:t>
                      </a:r>
                      <a:r>
                        <a:rPr lang="tr-TR" sz="1000">
                          <a:effectLst/>
                        </a:rPr>
                        <a:t>İĞİ</a:t>
                      </a:r>
                      <a:endParaRPr lang="tr-TR" sz="1200">
                        <a:effectLst/>
                        <a:latin typeface="Times New Roman"/>
                        <a:ea typeface="Times New Roman"/>
                      </a:endParaRPr>
                    </a:p>
                  </a:txBody>
                  <a:tcPr marL="0" marR="0" marT="0" marB="0" anchor="ctr"/>
                </a:tc>
                <a:tc>
                  <a:txBody>
                    <a:bodyPr/>
                    <a:lstStyle/>
                    <a:p>
                      <a:pPr algn="l">
                        <a:spcAft>
                          <a:spcPts val="0"/>
                        </a:spcAft>
                      </a:pPr>
                      <a:r>
                        <a:rPr lang="tr-TR" sz="1000" dirty="0">
                          <a:effectLst/>
                        </a:rPr>
                        <a:t>Yüksek</a:t>
                      </a:r>
                      <a:endParaRPr lang="tr-TR" sz="1200" dirty="0">
                        <a:effectLst/>
                        <a:latin typeface="Times New Roman"/>
                        <a:ea typeface="Times New Roman"/>
                      </a:endParaRPr>
                    </a:p>
                  </a:txBody>
                  <a:tcPr marL="0" marR="0" marT="0" marB="0" anchor="ctr"/>
                </a:tc>
                <a:extLst>
                  <a:ext uri="{0D108BD9-81ED-4DB2-BD59-A6C34878D82A}">
                    <a16:rowId xmlns:a16="http://schemas.microsoft.com/office/drawing/2014/main" val="10003"/>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685489420"/>
              </p:ext>
            </p:extLst>
          </p:nvPr>
        </p:nvGraphicFramePr>
        <p:xfrm>
          <a:off x="1676400" y="2514600"/>
          <a:ext cx="5410200" cy="762000"/>
        </p:xfrm>
        <a:graphic>
          <a:graphicData uri="http://schemas.openxmlformats.org/drawingml/2006/table">
            <a:tbl>
              <a:tblPr>
                <a:tableStyleId>{5C22544A-7EE6-4342-B048-85BDC9FD1C3A}</a:tableStyleId>
              </a:tblPr>
              <a:tblGrid>
                <a:gridCol w="1690319">
                  <a:extLst>
                    <a:ext uri="{9D8B030D-6E8A-4147-A177-3AD203B41FA5}">
                      <a16:colId xmlns:a16="http://schemas.microsoft.com/office/drawing/2014/main" val="20000"/>
                    </a:ext>
                  </a:extLst>
                </a:gridCol>
                <a:gridCol w="3719881">
                  <a:extLst>
                    <a:ext uri="{9D8B030D-6E8A-4147-A177-3AD203B41FA5}">
                      <a16:colId xmlns:a16="http://schemas.microsoft.com/office/drawing/2014/main" val="20001"/>
                    </a:ext>
                  </a:extLst>
                </a:gridCol>
              </a:tblGrid>
              <a:tr h="152400">
                <a:tc>
                  <a:txBody>
                    <a:bodyPr/>
                    <a:lstStyle/>
                    <a:p>
                      <a:pPr marL="40640">
                        <a:lnSpc>
                          <a:spcPts val="1140"/>
                        </a:lnSpc>
                        <a:spcAft>
                          <a:spcPts val="0"/>
                        </a:spcAft>
                      </a:pPr>
                      <a:r>
                        <a:rPr lang="tr-TR" sz="1000" dirty="0">
                          <a:effectLst/>
                        </a:rPr>
                        <a:t>ADI SOYADI</a:t>
                      </a:r>
                      <a:endParaRPr lang="tr-TR" sz="1200" dirty="0">
                        <a:effectLst/>
                        <a:latin typeface="Times New Roman"/>
                        <a:ea typeface="Times New Roman"/>
                      </a:endParaRPr>
                    </a:p>
                  </a:txBody>
                  <a:tcPr marL="0" marR="0" marT="0" marB="0"/>
                </a:tc>
                <a:tc>
                  <a:txBody>
                    <a:bodyPr/>
                    <a:lstStyle/>
                    <a:p>
                      <a:pPr>
                        <a:spcAft>
                          <a:spcPts val="0"/>
                        </a:spcAft>
                      </a:pPr>
                      <a:r>
                        <a:rPr lang="tr-TR" sz="1000">
                          <a:effectLst/>
                        </a:rPr>
                        <a:t>Dr. Numan Ertuğrul BABAROĞLU</a:t>
                      </a:r>
                      <a:endParaRPr lang="tr-TR" sz="1200">
                        <a:effectLst/>
                        <a:latin typeface="Times New Roman"/>
                        <a:ea typeface="Times New Roman"/>
                      </a:endParaRPr>
                    </a:p>
                  </a:txBody>
                  <a:tcPr marL="0" marR="0" marT="0" marB="0"/>
                </a:tc>
                <a:extLst>
                  <a:ext uri="{0D108BD9-81ED-4DB2-BD59-A6C34878D82A}">
                    <a16:rowId xmlns:a16="http://schemas.microsoft.com/office/drawing/2014/main" val="10000"/>
                  </a:ext>
                </a:extLst>
              </a:tr>
              <a:tr h="151765">
                <a:tc>
                  <a:txBody>
                    <a:bodyPr/>
                    <a:lstStyle/>
                    <a:p>
                      <a:pPr marL="40640">
                        <a:lnSpc>
                          <a:spcPts val="1135"/>
                        </a:lnSpc>
                        <a:spcAft>
                          <a:spcPts val="0"/>
                        </a:spcAft>
                      </a:pPr>
                      <a:r>
                        <a:rPr lang="tr-TR" sz="1000">
                          <a:effectLst/>
                        </a:rPr>
                        <a:t>KURUMU</a:t>
                      </a:r>
                      <a:endParaRPr lang="tr-TR" sz="1200">
                        <a:effectLst/>
                        <a:latin typeface="Times New Roman"/>
                        <a:ea typeface="Times New Roman"/>
                      </a:endParaRPr>
                    </a:p>
                  </a:txBody>
                  <a:tcPr marL="0" marR="0" marT="0" marB="0"/>
                </a:tc>
                <a:tc>
                  <a:txBody>
                    <a:bodyPr/>
                    <a:lstStyle/>
                    <a:p>
                      <a:pPr>
                        <a:spcAft>
                          <a:spcPts val="0"/>
                        </a:spcAft>
                      </a:pPr>
                      <a:r>
                        <a:rPr lang="tr-TR" sz="1000">
                          <a:effectLst/>
                        </a:rPr>
                        <a:t>Zirai Mücadele Merkez Araştırma Enstitü Müdürlüğü</a:t>
                      </a:r>
                      <a:endParaRPr lang="tr-TR" sz="1200">
                        <a:effectLst/>
                        <a:latin typeface="Times New Roman"/>
                        <a:ea typeface="Times New Roman"/>
                      </a:endParaRPr>
                    </a:p>
                  </a:txBody>
                  <a:tcPr marL="0" marR="0" marT="0" marB="0"/>
                </a:tc>
                <a:extLst>
                  <a:ext uri="{0D108BD9-81ED-4DB2-BD59-A6C34878D82A}">
                    <a16:rowId xmlns:a16="http://schemas.microsoft.com/office/drawing/2014/main" val="10001"/>
                  </a:ext>
                </a:extLst>
              </a:tr>
              <a:tr h="175260">
                <a:tc>
                  <a:txBody>
                    <a:bodyPr/>
                    <a:lstStyle/>
                    <a:p>
                      <a:pPr>
                        <a:spcBef>
                          <a:spcPts val="80"/>
                        </a:spcBef>
                        <a:spcAft>
                          <a:spcPts val="0"/>
                        </a:spcAft>
                        <a:tabLst>
                          <a:tab pos="1803400" algn="l"/>
                        </a:tabLst>
                      </a:pPr>
                      <a:r>
                        <a:rPr lang="tr-TR" sz="1000" spc="50">
                          <a:effectLst/>
                          <a:highlight>
                            <a:srgbClr val="D3D3D3"/>
                          </a:highlight>
                        </a:rPr>
                        <a:t> </a:t>
                      </a:r>
                      <a:r>
                        <a:rPr lang="tr-TR" sz="1000">
                          <a:effectLst/>
                          <a:highlight>
                            <a:srgbClr val="D3D3D3"/>
                          </a:highlight>
                        </a:rPr>
                        <a:t>TELEFONU 	</a:t>
                      </a:r>
                      <a:endParaRPr lang="tr-TR" sz="1200">
                        <a:effectLst/>
                        <a:latin typeface="Times New Roman"/>
                        <a:ea typeface="Times New Roman"/>
                      </a:endParaRPr>
                    </a:p>
                  </a:txBody>
                  <a:tcPr marL="0" marR="0" marT="0" marB="0"/>
                </a:tc>
                <a:tc>
                  <a:txBody>
                    <a:bodyPr/>
                    <a:lstStyle/>
                    <a:p>
                      <a:pPr>
                        <a:spcAft>
                          <a:spcPts val="0"/>
                        </a:spcAft>
                      </a:pPr>
                      <a:r>
                        <a:rPr lang="tr-TR" sz="1000" dirty="0">
                          <a:effectLst/>
                        </a:rPr>
                        <a:t>03123445994</a:t>
                      </a:r>
                      <a:endParaRPr lang="tr-TR" sz="1200" dirty="0">
                        <a:effectLst/>
                        <a:latin typeface="Times New Roman"/>
                        <a:ea typeface="Times New Roman"/>
                      </a:endParaRPr>
                    </a:p>
                  </a:txBody>
                  <a:tcPr marL="0" marR="0" marT="0" marB="0"/>
                </a:tc>
                <a:extLst>
                  <a:ext uri="{0D108BD9-81ED-4DB2-BD59-A6C34878D82A}">
                    <a16:rowId xmlns:a16="http://schemas.microsoft.com/office/drawing/2014/main" val="10002"/>
                  </a:ext>
                </a:extLst>
              </a:tr>
              <a:tr h="152400">
                <a:tc>
                  <a:txBody>
                    <a:bodyPr/>
                    <a:lstStyle/>
                    <a:p>
                      <a:pPr marL="40640">
                        <a:lnSpc>
                          <a:spcPts val="1140"/>
                        </a:lnSpc>
                        <a:spcAft>
                          <a:spcPts val="0"/>
                        </a:spcAft>
                      </a:pPr>
                      <a:r>
                        <a:rPr lang="tr-TR" sz="1000">
                          <a:effectLst/>
                        </a:rPr>
                        <a:t>E-POSTA</a:t>
                      </a:r>
                      <a:endParaRPr lang="tr-TR" sz="1200">
                        <a:effectLst/>
                        <a:latin typeface="Times New Roman"/>
                        <a:ea typeface="Times New Roman"/>
                      </a:endParaRPr>
                    </a:p>
                  </a:txBody>
                  <a:tcPr marL="0" marR="0" marT="0" marB="0"/>
                </a:tc>
                <a:tc>
                  <a:txBody>
                    <a:bodyPr/>
                    <a:lstStyle/>
                    <a:p>
                      <a:pPr>
                        <a:spcAft>
                          <a:spcPts val="0"/>
                        </a:spcAft>
                      </a:pPr>
                      <a:r>
                        <a:rPr lang="tr-TR" sz="1000" dirty="0">
                          <a:effectLst/>
                        </a:rPr>
                        <a:t>nbabaroglu@gmail.com</a:t>
                      </a:r>
                      <a:endParaRPr lang="tr-TR" sz="1200" dirty="0">
                        <a:effectLst/>
                        <a:latin typeface="Times New Roman"/>
                        <a:ea typeface="Times New Roman"/>
                      </a:endParaRPr>
                    </a:p>
                  </a:txBody>
                  <a:tcPr marL="0" marR="0" marT="0" marB="0"/>
                </a:tc>
                <a:extLst>
                  <a:ext uri="{0D108BD9-81ED-4DB2-BD59-A6C34878D82A}">
                    <a16:rowId xmlns:a16="http://schemas.microsoft.com/office/drawing/2014/main" val="10003"/>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559827339"/>
              </p:ext>
            </p:extLst>
          </p:nvPr>
        </p:nvGraphicFramePr>
        <p:xfrm>
          <a:off x="1676401" y="3657601"/>
          <a:ext cx="5405437" cy="1804035"/>
        </p:xfrm>
        <a:graphic>
          <a:graphicData uri="http://schemas.openxmlformats.org/drawingml/2006/table">
            <a:tbl>
              <a:tblPr>
                <a:tableStyleId>{5C22544A-7EE6-4342-B048-85BDC9FD1C3A}</a:tableStyleId>
              </a:tblPr>
              <a:tblGrid>
                <a:gridCol w="1272420">
                  <a:extLst>
                    <a:ext uri="{9D8B030D-6E8A-4147-A177-3AD203B41FA5}">
                      <a16:colId xmlns:a16="http://schemas.microsoft.com/office/drawing/2014/main" val="20000"/>
                    </a:ext>
                  </a:extLst>
                </a:gridCol>
                <a:gridCol w="2491922">
                  <a:extLst>
                    <a:ext uri="{9D8B030D-6E8A-4147-A177-3AD203B41FA5}">
                      <a16:colId xmlns:a16="http://schemas.microsoft.com/office/drawing/2014/main" val="20001"/>
                    </a:ext>
                  </a:extLst>
                </a:gridCol>
                <a:gridCol w="1641095">
                  <a:extLst>
                    <a:ext uri="{9D8B030D-6E8A-4147-A177-3AD203B41FA5}">
                      <a16:colId xmlns:a16="http://schemas.microsoft.com/office/drawing/2014/main" val="20002"/>
                    </a:ext>
                  </a:extLst>
                </a:gridCol>
              </a:tblGrid>
              <a:tr h="247650">
                <a:tc>
                  <a:txBody>
                    <a:bodyPr/>
                    <a:lstStyle/>
                    <a:p>
                      <a:pPr marL="511810">
                        <a:spcBef>
                          <a:spcPts val="365"/>
                        </a:spcBef>
                        <a:spcAft>
                          <a:spcPts val="0"/>
                        </a:spcAft>
                      </a:pPr>
                      <a:r>
                        <a:rPr lang="tr-TR" sz="1000" dirty="0">
                          <a:effectLst/>
                        </a:rPr>
                        <a:t>ADI SOYADI</a:t>
                      </a:r>
                      <a:endParaRPr lang="tr-TR" sz="1200" dirty="0">
                        <a:effectLst/>
                        <a:latin typeface="Times New Roman"/>
                        <a:ea typeface="Times New Roman"/>
                      </a:endParaRPr>
                    </a:p>
                  </a:txBody>
                  <a:tcPr marL="0" marR="0" marT="0" marB="0" anchor="ctr"/>
                </a:tc>
                <a:tc>
                  <a:txBody>
                    <a:bodyPr/>
                    <a:lstStyle/>
                    <a:p>
                      <a:pPr marL="837565" marR="826135" algn="ctr">
                        <a:spcBef>
                          <a:spcPts val="365"/>
                        </a:spcBef>
                        <a:spcAft>
                          <a:spcPts val="0"/>
                        </a:spcAft>
                      </a:pPr>
                      <a:r>
                        <a:rPr lang="tr-TR" sz="1000">
                          <a:effectLst/>
                        </a:rPr>
                        <a:t>KURUMU</a:t>
                      </a:r>
                      <a:endParaRPr lang="tr-TR" sz="1200">
                        <a:effectLst/>
                        <a:latin typeface="Times New Roman"/>
                        <a:ea typeface="Times New Roman"/>
                      </a:endParaRPr>
                    </a:p>
                  </a:txBody>
                  <a:tcPr marL="0" marR="0" marT="0" marB="0" anchor="ctr"/>
                </a:tc>
                <a:tc>
                  <a:txBody>
                    <a:bodyPr/>
                    <a:lstStyle/>
                    <a:p>
                      <a:pPr marL="577850" marR="565785" algn="ctr">
                        <a:spcBef>
                          <a:spcPts val="365"/>
                        </a:spcBef>
                        <a:spcAft>
                          <a:spcPts val="0"/>
                        </a:spcAft>
                      </a:pPr>
                      <a:r>
                        <a:rPr lang="tr-TR" sz="1000">
                          <a:effectLst/>
                        </a:rPr>
                        <a:t>E-POSTA</a:t>
                      </a:r>
                      <a:endParaRPr lang="tr-TR" sz="1200">
                        <a:effectLst/>
                        <a:latin typeface="Times New Roman"/>
                        <a:ea typeface="Times New Roman"/>
                      </a:endParaRPr>
                    </a:p>
                  </a:txBody>
                  <a:tcPr marL="0" marR="0" marT="0" marB="0" anchor="ctr"/>
                </a:tc>
                <a:extLst>
                  <a:ext uri="{0D108BD9-81ED-4DB2-BD59-A6C34878D82A}">
                    <a16:rowId xmlns:a16="http://schemas.microsoft.com/office/drawing/2014/main" val="10000"/>
                  </a:ext>
                </a:extLst>
              </a:tr>
              <a:tr h="337185">
                <a:tc>
                  <a:txBody>
                    <a:bodyPr/>
                    <a:lstStyle/>
                    <a:p>
                      <a:pPr>
                        <a:spcAft>
                          <a:spcPts val="0"/>
                        </a:spcAft>
                      </a:pPr>
                      <a:r>
                        <a:rPr lang="tr-TR" sz="1000">
                          <a:effectLst/>
                        </a:rPr>
                        <a:t>Dr. Mümtaz ÖZKAN</a:t>
                      </a:r>
                      <a:endParaRPr lang="tr-TR" sz="1200">
                        <a:effectLst/>
                        <a:latin typeface="Times New Roman"/>
                        <a:ea typeface="Times New Roman"/>
                      </a:endParaRPr>
                    </a:p>
                  </a:txBody>
                  <a:tcPr marL="0" marR="0" marT="0" marB="0" anchor="ctr"/>
                </a:tc>
                <a:tc>
                  <a:txBody>
                    <a:bodyPr/>
                    <a:lstStyle/>
                    <a:p>
                      <a:pPr>
                        <a:spcAft>
                          <a:spcPts val="0"/>
                        </a:spcAft>
                      </a:pPr>
                      <a:r>
                        <a:rPr lang="tr-TR" sz="1000" dirty="0">
                          <a:effectLst/>
                        </a:rPr>
                        <a:t>Zirai Mücadele Merkez Araştırma Enstitü Müdürlüğü</a:t>
                      </a:r>
                      <a:endParaRPr lang="tr-TR" sz="1200" dirty="0">
                        <a:effectLst/>
                        <a:latin typeface="Times New Roman"/>
                        <a:ea typeface="Times New Roman"/>
                      </a:endParaRPr>
                    </a:p>
                  </a:txBody>
                  <a:tcPr marL="0" marR="0" marT="0" marB="0" anchor="ctr"/>
                </a:tc>
                <a:tc>
                  <a:txBody>
                    <a:bodyPr/>
                    <a:lstStyle/>
                    <a:p>
                      <a:pPr>
                        <a:spcAft>
                          <a:spcPts val="0"/>
                        </a:spcAft>
                      </a:pPr>
                      <a:r>
                        <a:rPr lang="tr-TR" sz="1000" dirty="0">
                          <a:effectLst/>
                        </a:rPr>
                        <a:t>mozkan54@gmail.com</a:t>
                      </a:r>
                      <a:endParaRPr lang="tr-TR" sz="1200" dirty="0">
                        <a:effectLst/>
                        <a:latin typeface="Times New Roman"/>
                        <a:ea typeface="Times New Roman"/>
                      </a:endParaRPr>
                    </a:p>
                  </a:txBody>
                  <a:tcPr marL="0" marR="0" marT="0" marB="0" anchor="ctr"/>
                </a:tc>
                <a:extLst>
                  <a:ext uri="{0D108BD9-81ED-4DB2-BD59-A6C34878D82A}">
                    <a16:rowId xmlns:a16="http://schemas.microsoft.com/office/drawing/2014/main" val="10001"/>
                  </a:ext>
                </a:extLst>
              </a:tr>
              <a:tr h="0">
                <a:tc>
                  <a:txBody>
                    <a:bodyPr/>
                    <a:lstStyle/>
                    <a:p>
                      <a:pPr>
                        <a:spcAft>
                          <a:spcPts val="0"/>
                        </a:spcAft>
                      </a:pPr>
                      <a:r>
                        <a:rPr lang="tr-TR" sz="1000">
                          <a:effectLst/>
                        </a:rPr>
                        <a:t>Atilla GÖKDOĞAN</a:t>
                      </a:r>
                      <a:endParaRPr lang="tr-TR" sz="1200">
                        <a:effectLst/>
                        <a:latin typeface="Times New Roman"/>
                        <a:ea typeface="Times New Roman"/>
                      </a:endParaRPr>
                    </a:p>
                  </a:txBody>
                  <a:tcPr marL="0" marR="0" marT="0" marB="0" anchor="ctr"/>
                </a:tc>
                <a:tc>
                  <a:txBody>
                    <a:bodyPr/>
                    <a:lstStyle/>
                    <a:p>
                      <a:pPr>
                        <a:spcAft>
                          <a:spcPts val="0"/>
                        </a:spcAft>
                      </a:pPr>
                      <a:r>
                        <a:rPr lang="tr-TR" sz="1000">
                          <a:effectLst/>
                        </a:rPr>
                        <a:t>Zirai Mücadele Merkez Araştırma Enstitü Müdürlüğü</a:t>
                      </a:r>
                      <a:endParaRPr lang="tr-TR" sz="1200">
                        <a:effectLst/>
                        <a:latin typeface="Times New Roman"/>
                        <a:ea typeface="Times New Roman"/>
                      </a:endParaRPr>
                    </a:p>
                  </a:txBody>
                  <a:tcPr marL="0" marR="0" marT="0" marB="0" anchor="ctr"/>
                </a:tc>
                <a:tc>
                  <a:txBody>
                    <a:bodyPr/>
                    <a:lstStyle/>
                    <a:p>
                      <a:pPr>
                        <a:spcAft>
                          <a:spcPts val="0"/>
                        </a:spcAft>
                      </a:pPr>
                      <a:r>
                        <a:rPr lang="tr-TR" sz="1000" u="sng">
                          <a:effectLst/>
                          <a:hlinkClick r:id="rId2"/>
                        </a:rPr>
                        <a:t>atilla_gokdogan@hotmail.com</a:t>
                      </a:r>
                      <a:endParaRPr lang="tr-TR" sz="1200">
                        <a:effectLst/>
                        <a:latin typeface="Times New Roman"/>
                        <a:ea typeface="Times New Roman"/>
                      </a:endParaRPr>
                    </a:p>
                  </a:txBody>
                  <a:tcPr marL="0" marR="0" marT="0" marB="0" anchor="ctr"/>
                </a:tc>
                <a:extLst>
                  <a:ext uri="{0D108BD9-81ED-4DB2-BD59-A6C34878D82A}">
                    <a16:rowId xmlns:a16="http://schemas.microsoft.com/office/drawing/2014/main" val="10002"/>
                  </a:ext>
                </a:extLst>
              </a:tr>
              <a:tr h="0">
                <a:tc>
                  <a:txBody>
                    <a:bodyPr/>
                    <a:lstStyle/>
                    <a:p>
                      <a:pPr>
                        <a:spcAft>
                          <a:spcPts val="0"/>
                        </a:spcAft>
                      </a:pPr>
                      <a:r>
                        <a:rPr lang="tr-TR" sz="1000">
                          <a:effectLst/>
                        </a:rPr>
                        <a:t>Dr. Meral PEŞKİRCİOĞLU</a:t>
                      </a:r>
                      <a:endParaRPr lang="tr-TR" sz="1200">
                        <a:effectLst/>
                        <a:latin typeface="Times New Roman"/>
                        <a:ea typeface="Times New Roman"/>
                      </a:endParaRPr>
                    </a:p>
                  </a:txBody>
                  <a:tcPr marL="0" marR="0" marT="0" marB="0" anchor="ctr"/>
                </a:tc>
                <a:tc>
                  <a:txBody>
                    <a:bodyPr/>
                    <a:lstStyle/>
                    <a:p>
                      <a:pPr>
                        <a:spcAft>
                          <a:spcPts val="0"/>
                        </a:spcAft>
                      </a:pPr>
                      <a:r>
                        <a:rPr lang="tr-TR" sz="1000">
                          <a:effectLst/>
                        </a:rPr>
                        <a:t>Tarla Bitkileri Merkez Araştırma Enstitüsü Müdürlüğü</a:t>
                      </a:r>
                      <a:endParaRPr lang="tr-TR" sz="1200">
                        <a:effectLst/>
                        <a:latin typeface="Times New Roman"/>
                        <a:ea typeface="Times New Roman"/>
                      </a:endParaRPr>
                    </a:p>
                  </a:txBody>
                  <a:tcPr marL="0" marR="0" marT="0" marB="0" anchor="ctr"/>
                </a:tc>
                <a:tc>
                  <a:txBody>
                    <a:bodyPr/>
                    <a:lstStyle/>
                    <a:p>
                      <a:pPr>
                        <a:spcAft>
                          <a:spcPts val="0"/>
                        </a:spcAft>
                      </a:pPr>
                      <a:r>
                        <a:rPr lang="tr-TR" sz="1000">
                          <a:effectLst/>
                        </a:rPr>
                        <a:t>mpeskircioglu@tagem.gov.tr</a:t>
                      </a:r>
                      <a:endParaRPr lang="tr-TR" sz="1200">
                        <a:effectLst/>
                        <a:latin typeface="Times New Roman"/>
                        <a:ea typeface="Times New Roman"/>
                      </a:endParaRPr>
                    </a:p>
                  </a:txBody>
                  <a:tcPr marL="0" marR="0" marT="0" marB="0" anchor="ctr"/>
                </a:tc>
                <a:extLst>
                  <a:ext uri="{0D108BD9-81ED-4DB2-BD59-A6C34878D82A}">
                    <a16:rowId xmlns:a16="http://schemas.microsoft.com/office/drawing/2014/main" val="10003"/>
                  </a:ext>
                </a:extLst>
              </a:tr>
              <a:tr h="0">
                <a:tc>
                  <a:txBody>
                    <a:bodyPr/>
                    <a:lstStyle/>
                    <a:p>
                      <a:pPr>
                        <a:spcAft>
                          <a:spcPts val="0"/>
                        </a:spcAft>
                      </a:pPr>
                      <a:r>
                        <a:rPr lang="tr-TR" sz="1000">
                          <a:effectLst/>
                        </a:rPr>
                        <a:t>Kadir Aytaç ÖZAYDIN</a:t>
                      </a:r>
                      <a:endParaRPr lang="tr-TR" sz="1200">
                        <a:effectLst/>
                        <a:latin typeface="Times New Roman"/>
                        <a:ea typeface="Times New Roman"/>
                      </a:endParaRPr>
                    </a:p>
                  </a:txBody>
                  <a:tcPr marL="0" marR="0" marT="0" marB="0" anchor="ctr"/>
                </a:tc>
                <a:tc>
                  <a:txBody>
                    <a:bodyPr/>
                    <a:lstStyle/>
                    <a:p>
                      <a:pPr>
                        <a:spcAft>
                          <a:spcPts val="0"/>
                        </a:spcAft>
                      </a:pPr>
                      <a:r>
                        <a:rPr lang="tr-TR" sz="1000">
                          <a:effectLst/>
                        </a:rPr>
                        <a:t>Tarla Bitkileri Merkez Araştırma Enstitüsü Müdürlüğü</a:t>
                      </a:r>
                      <a:endParaRPr lang="tr-TR" sz="1200">
                        <a:effectLst/>
                        <a:latin typeface="Times New Roman"/>
                        <a:ea typeface="Times New Roman"/>
                      </a:endParaRPr>
                    </a:p>
                  </a:txBody>
                  <a:tcPr marL="0" marR="0" marT="0" marB="0" anchor="ctr"/>
                </a:tc>
                <a:tc>
                  <a:txBody>
                    <a:bodyPr/>
                    <a:lstStyle/>
                    <a:p>
                      <a:pPr>
                        <a:spcAft>
                          <a:spcPts val="0"/>
                        </a:spcAft>
                      </a:pPr>
                      <a:r>
                        <a:rPr lang="tr-TR" sz="1000">
                          <a:effectLst/>
                        </a:rPr>
                        <a:t>aozaydin@tagem.gov.tr</a:t>
                      </a:r>
                      <a:endParaRPr lang="tr-TR" sz="1200">
                        <a:effectLst/>
                        <a:latin typeface="Times New Roman"/>
                        <a:ea typeface="Times New Roman"/>
                      </a:endParaRPr>
                    </a:p>
                  </a:txBody>
                  <a:tcPr marL="0" marR="0" marT="0" marB="0" anchor="ctr"/>
                </a:tc>
                <a:extLst>
                  <a:ext uri="{0D108BD9-81ED-4DB2-BD59-A6C34878D82A}">
                    <a16:rowId xmlns:a16="http://schemas.microsoft.com/office/drawing/2014/main" val="10004"/>
                  </a:ext>
                </a:extLst>
              </a:tr>
              <a:tr h="0">
                <a:tc>
                  <a:txBody>
                    <a:bodyPr/>
                    <a:lstStyle/>
                    <a:p>
                      <a:pPr>
                        <a:spcAft>
                          <a:spcPts val="0"/>
                        </a:spcAft>
                      </a:pPr>
                      <a:r>
                        <a:rPr lang="tr-TR" sz="1000">
                          <a:effectLst/>
                        </a:rPr>
                        <a:t>Dr. Hakan YILDIZ</a:t>
                      </a:r>
                      <a:endParaRPr lang="tr-TR" sz="1200">
                        <a:effectLst/>
                        <a:latin typeface="Times New Roman"/>
                        <a:ea typeface="Times New Roman"/>
                      </a:endParaRPr>
                    </a:p>
                  </a:txBody>
                  <a:tcPr marL="0" marR="0" marT="0" marB="0" anchor="ctr"/>
                </a:tc>
                <a:tc>
                  <a:txBody>
                    <a:bodyPr/>
                    <a:lstStyle/>
                    <a:p>
                      <a:pPr>
                        <a:spcAft>
                          <a:spcPts val="0"/>
                        </a:spcAft>
                      </a:pPr>
                      <a:r>
                        <a:rPr lang="tr-TR" sz="1000" dirty="0">
                          <a:effectLst/>
                        </a:rPr>
                        <a:t>Tarla Bitkileri Merkez Araştırma Enstitüsü Müdürlüğü</a:t>
                      </a:r>
                      <a:endParaRPr lang="tr-TR" sz="1200" dirty="0">
                        <a:effectLst/>
                        <a:latin typeface="Times New Roman"/>
                        <a:ea typeface="Times New Roman"/>
                      </a:endParaRPr>
                    </a:p>
                  </a:txBody>
                  <a:tcPr marL="0" marR="0" marT="0" marB="0" anchor="ctr"/>
                </a:tc>
                <a:tc>
                  <a:txBody>
                    <a:bodyPr/>
                    <a:lstStyle/>
                    <a:p>
                      <a:pPr>
                        <a:spcAft>
                          <a:spcPts val="0"/>
                        </a:spcAft>
                      </a:pPr>
                      <a:r>
                        <a:rPr lang="tr-TR" sz="1000" dirty="0">
                          <a:effectLst/>
                        </a:rPr>
                        <a:t>hyildiz@tagem.gov.tr</a:t>
                      </a:r>
                      <a:endParaRPr lang="tr-TR" sz="1200" dirty="0">
                        <a:effectLst/>
                        <a:latin typeface="Times New Roman"/>
                        <a:ea typeface="Times New Roman"/>
                      </a:endParaRPr>
                    </a:p>
                  </a:txBody>
                  <a:tcPr marL="0" marR="0" marT="0" marB="0" anchor="ctr"/>
                </a:tc>
                <a:extLst>
                  <a:ext uri="{0D108BD9-81ED-4DB2-BD59-A6C34878D82A}">
                    <a16:rowId xmlns:a16="http://schemas.microsoft.com/office/drawing/2014/main" val="10005"/>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627317959"/>
              </p:ext>
            </p:extLst>
          </p:nvPr>
        </p:nvGraphicFramePr>
        <p:xfrm>
          <a:off x="1600200" y="5715001"/>
          <a:ext cx="5562600" cy="507365"/>
        </p:xfrm>
        <a:graphic>
          <a:graphicData uri="http://schemas.openxmlformats.org/drawingml/2006/table">
            <a:tbl>
              <a:tblPr>
                <a:tableStyleId>{5C22544A-7EE6-4342-B048-85BDC9FD1C3A}</a:tableStyleId>
              </a:tblPr>
              <a:tblGrid>
                <a:gridCol w="1651397">
                  <a:extLst>
                    <a:ext uri="{9D8B030D-6E8A-4147-A177-3AD203B41FA5}">
                      <a16:colId xmlns:a16="http://schemas.microsoft.com/office/drawing/2014/main" val="20000"/>
                    </a:ext>
                  </a:extLst>
                </a:gridCol>
                <a:gridCol w="1974308">
                  <a:extLst>
                    <a:ext uri="{9D8B030D-6E8A-4147-A177-3AD203B41FA5}">
                      <a16:colId xmlns:a16="http://schemas.microsoft.com/office/drawing/2014/main" val="20001"/>
                    </a:ext>
                  </a:extLst>
                </a:gridCol>
                <a:gridCol w="1936895">
                  <a:extLst>
                    <a:ext uri="{9D8B030D-6E8A-4147-A177-3AD203B41FA5}">
                      <a16:colId xmlns:a16="http://schemas.microsoft.com/office/drawing/2014/main" val="20002"/>
                    </a:ext>
                  </a:extLst>
                </a:gridCol>
              </a:tblGrid>
              <a:tr h="152400">
                <a:tc>
                  <a:txBody>
                    <a:bodyPr/>
                    <a:lstStyle/>
                    <a:p>
                      <a:pPr marL="392430" marR="380365" algn="ctr">
                        <a:spcAft>
                          <a:spcPts val="0"/>
                        </a:spcAft>
                      </a:pPr>
                      <a:r>
                        <a:rPr lang="tr-TR" sz="1000" dirty="0">
                          <a:effectLst/>
                        </a:rPr>
                        <a:t>PROJE TOPLAM</a:t>
                      </a:r>
                      <a:endParaRPr lang="tr-TR" sz="1200" dirty="0">
                        <a:effectLst/>
                      </a:endParaRPr>
                    </a:p>
                    <a:p>
                      <a:pPr marL="392430" marR="380365" algn="ctr">
                        <a:spcAft>
                          <a:spcPts val="0"/>
                        </a:spcAft>
                      </a:pPr>
                      <a:r>
                        <a:rPr lang="tr-TR" sz="1000" dirty="0">
                          <a:effectLst/>
                        </a:rPr>
                        <a:t>BÜTÇESİ </a:t>
                      </a:r>
                      <a:r>
                        <a:rPr lang="tr-TR" sz="1000" spc="5" dirty="0">
                          <a:effectLst/>
                        </a:rPr>
                        <a:t> </a:t>
                      </a:r>
                      <a:r>
                        <a:rPr lang="tr-TR" sz="1000" dirty="0">
                          <a:effectLst/>
                        </a:rPr>
                        <a:t>(TL)</a:t>
                      </a:r>
                      <a:endParaRPr lang="tr-TR" sz="1200" dirty="0">
                        <a:effectLst/>
                        <a:latin typeface="Times New Roman"/>
                        <a:ea typeface="Times New Roman"/>
                      </a:endParaRPr>
                    </a:p>
                  </a:txBody>
                  <a:tcPr marL="0" marR="0" marT="0" marB="0"/>
                </a:tc>
                <a:tc>
                  <a:txBody>
                    <a:bodyPr/>
                    <a:lstStyle/>
                    <a:p>
                      <a:pPr marL="149860" marR="138430" algn="ctr">
                        <a:spcAft>
                          <a:spcPts val="0"/>
                        </a:spcAft>
                      </a:pPr>
                      <a:r>
                        <a:rPr lang="tr-TR" sz="1000" dirty="0">
                          <a:effectLst/>
                        </a:rPr>
                        <a:t>PROJE B</a:t>
                      </a:r>
                      <a:r>
                        <a:rPr lang="tr-TR" sz="1000" spc="5" dirty="0">
                          <a:effectLst/>
                        </a:rPr>
                        <a:t>AŞ</a:t>
                      </a:r>
                      <a:r>
                        <a:rPr lang="tr-TR" sz="1000" dirty="0">
                          <a:effectLst/>
                        </a:rPr>
                        <a:t>LAMA TARİHİ</a:t>
                      </a:r>
                      <a:endParaRPr lang="tr-TR" sz="1200" dirty="0">
                        <a:effectLst/>
                      </a:endParaRPr>
                    </a:p>
                    <a:p>
                      <a:pPr marL="524510" marR="512445" algn="ctr">
                        <a:spcAft>
                          <a:spcPts val="0"/>
                        </a:spcAft>
                      </a:pPr>
                      <a:r>
                        <a:rPr lang="tr-TR" sz="1000" dirty="0">
                          <a:effectLst/>
                        </a:rPr>
                        <a:t>(GÜN/AY/YIL)</a:t>
                      </a:r>
                      <a:endParaRPr lang="tr-TR" sz="1200" dirty="0">
                        <a:effectLst/>
                        <a:latin typeface="Times New Roman"/>
                        <a:ea typeface="Times New Roman"/>
                      </a:endParaRPr>
                    </a:p>
                  </a:txBody>
                  <a:tcPr marL="0" marR="0" marT="0" marB="0"/>
                </a:tc>
                <a:tc>
                  <a:txBody>
                    <a:bodyPr/>
                    <a:lstStyle/>
                    <a:p>
                      <a:pPr marL="391160" marR="379095" algn="ctr">
                        <a:spcAft>
                          <a:spcPts val="0"/>
                        </a:spcAft>
                      </a:pPr>
                      <a:r>
                        <a:rPr lang="tr-TR" sz="1000" dirty="0">
                          <a:effectLst/>
                        </a:rPr>
                        <a:t>PROJE</a:t>
                      </a:r>
                      <a:r>
                        <a:rPr lang="tr-TR" sz="1000" spc="-35" dirty="0">
                          <a:effectLst/>
                        </a:rPr>
                        <a:t> </a:t>
                      </a:r>
                      <a:r>
                        <a:rPr lang="tr-TR" sz="1000" dirty="0">
                          <a:effectLst/>
                        </a:rPr>
                        <a:t>BİT</a:t>
                      </a:r>
                      <a:r>
                        <a:rPr lang="tr-TR" sz="1000" spc="5" dirty="0">
                          <a:effectLst/>
                        </a:rPr>
                        <a:t>İ</a:t>
                      </a:r>
                      <a:r>
                        <a:rPr lang="tr-TR" sz="1000" dirty="0">
                          <a:effectLst/>
                        </a:rPr>
                        <a:t>Ş</a:t>
                      </a:r>
                      <a:r>
                        <a:rPr lang="tr-TR" sz="1000" spc="-25" dirty="0">
                          <a:effectLst/>
                        </a:rPr>
                        <a:t> </a:t>
                      </a:r>
                      <a:r>
                        <a:rPr lang="tr-TR" sz="1000" dirty="0">
                          <a:effectLst/>
                        </a:rPr>
                        <a:t>TARİHİ</a:t>
                      </a:r>
                      <a:endParaRPr lang="tr-TR" sz="1200" dirty="0">
                        <a:effectLst/>
                      </a:endParaRPr>
                    </a:p>
                    <a:p>
                      <a:pPr marL="610870" marR="599440" algn="ctr">
                        <a:spcAft>
                          <a:spcPts val="0"/>
                        </a:spcAft>
                      </a:pPr>
                      <a:r>
                        <a:rPr lang="tr-TR" sz="1000" dirty="0">
                          <a:effectLst/>
                        </a:rPr>
                        <a:t>(GÜN/AY/YIL)</a:t>
                      </a:r>
                      <a:endParaRPr lang="tr-TR" sz="1200" dirty="0">
                        <a:effectLst/>
                        <a:latin typeface="Times New Roman"/>
                        <a:ea typeface="Times New Roman"/>
                      </a:endParaRPr>
                    </a:p>
                  </a:txBody>
                  <a:tcPr marL="0" marR="0" marT="0" marB="0"/>
                </a:tc>
                <a:extLst>
                  <a:ext uri="{0D108BD9-81ED-4DB2-BD59-A6C34878D82A}">
                    <a16:rowId xmlns:a16="http://schemas.microsoft.com/office/drawing/2014/main" val="10000"/>
                  </a:ext>
                </a:extLst>
              </a:tr>
              <a:tr h="202565">
                <a:tc>
                  <a:txBody>
                    <a:bodyPr/>
                    <a:lstStyle/>
                    <a:p>
                      <a:pPr algn="ctr">
                        <a:spcAft>
                          <a:spcPts val="0"/>
                        </a:spcAft>
                      </a:pPr>
                      <a:r>
                        <a:rPr lang="tr-TR" sz="1000">
                          <a:effectLst/>
                        </a:rPr>
                        <a:t>234000 TL</a:t>
                      </a:r>
                      <a:endParaRPr lang="tr-TR" sz="1200">
                        <a:effectLst/>
                        <a:latin typeface="Times New Roman"/>
                        <a:ea typeface="Times New Roman"/>
                      </a:endParaRPr>
                    </a:p>
                  </a:txBody>
                  <a:tcPr marL="17780" marR="17780" marT="0" marB="0" anchor="ctr"/>
                </a:tc>
                <a:tc>
                  <a:txBody>
                    <a:bodyPr/>
                    <a:lstStyle/>
                    <a:p>
                      <a:pPr marL="647065" marR="635635" algn="ctr">
                        <a:spcBef>
                          <a:spcPts val="190"/>
                        </a:spcBef>
                        <a:spcAft>
                          <a:spcPts val="0"/>
                        </a:spcAft>
                      </a:pPr>
                      <a:r>
                        <a:rPr lang="tr-TR" sz="1000">
                          <a:effectLst/>
                        </a:rPr>
                        <a:t>01/01/2013</a:t>
                      </a:r>
                      <a:endParaRPr lang="tr-TR" sz="1200">
                        <a:effectLst/>
                        <a:latin typeface="Times New Roman"/>
                        <a:ea typeface="Times New Roman"/>
                      </a:endParaRPr>
                    </a:p>
                  </a:txBody>
                  <a:tcPr marL="17780" marR="17780" marT="0" marB="0" anchor="ctr"/>
                </a:tc>
                <a:tc>
                  <a:txBody>
                    <a:bodyPr/>
                    <a:lstStyle/>
                    <a:p>
                      <a:pPr marL="731520" algn="ctr">
                        <a:spcBef>
                          <a:spcPts val="190"/>
                        </a:spcBef>
                        <a:spcAft>
                          <a:spcPts val="0"/>
                        </a:spcAft>
                      </a:pPr>
                      <a:r>
                        <a:rPr lang="tr-TR" sz="1000" dirty="0">
                          <a:effectLst/>
                        </a:rPr>
                        <a:t>31/12/2017</a:t>
                      </a:r>
                      <a:endParaRPr lang="tr-TR" sz="1200" dirty="0">
                        <a:effectLst/>
                        <a:latin typeface="Times New Roman"/>
                        <a:ea typeface="Times New Roman"/>
                      </a:endParaRPr>
                    </a:p>
                  </a:txBody>
                  <a:tcPr marL="17780" marR="17780" marT="0" marB="0" anchor="ctr"/>
                </a:tc>
                <a:extLst>
                  <a:ext uri="{0D108BD9-81ED-4DB2-BD59-A6C34878D82A}">
                    <a16:rowId xmlns:a16="http://schemas.microsoft.com/office/drawing/2014/main" val="10001"/>
                  </a:ext>
                </a:extLst>
              </a:tr>
            </a:tbl>
          </a:graphicData>
        </a:graphic>
      </p:graphicFrame>
      <p:sp>
        <p:nvSpPr>
          <p:cNvPr id="9" name="Rectangle 8"/>
          <p:cNvSpPr/>
          <p:nvPr/>
        </p:nvSpPr>
        <p:spPr>
          <a:xfrm>
            <a:off x="1650521" y="3318961"/>
            <a:ext cx="2489784" cy="246221"/>
          </a:xfrm>
          <a:prstGeom prst="rect">
            <a:avLst/>
          </a:prstGeom>
        </p:spPr>
        <p:txBody>
          <a:bodyPr wrap="none">
            <a:spAutoFit/>
          </a:bodyPr>
          <a:lstStyle/>
          <a:p>
            <a:pPr eaLnBrk="0" fontAlgn="base" hangingPunct="0">
              <a:spcBef>
                <a:spcPct val="0"/>
              </a:spcBef>
              <a:spcAft>
                <a:spcPct val="0"/>
              </a:spcAft>
              <a:tabLst>
                <a:tab pos="1803400" algn="l"/>
              </a:tabLst>
            </a:pPr>
            <a:r>
              <a:rPr lang="tr-TR" altLang="tr-TR" sz="1000" b="1" dirty="0">
                <a:latin typeface="Arial" pitchFamily="34" charset="0"/>
                <a:ea typeface="Times New Roman" pitchFamily="18" charset="0"/>
                <a:cs typeface="Arial" pitchFamily="34" charset="0"/>
              </a:rPr>
              <a:t>PROJE / ALT PROJE YÜRÜTÜCÜLERİ</a:t>
            </a:r>
            <a:endParaRPr lang="tr-TR" altLang="tr-TR" sz="1000" dirty="0">
              <a:latin typeface="Arial" pitchFamily="34" charset="0"/>
              <a:cs typeface="Arial" pitchFamily="34" charset="0"/>
            </a:endParaRPr>
          </a:p>
        </p:txBody>
      </p:sp>
      <p:sp>
        <p:nvSpPr>
          <p:cNvPr id="10" name="Rectangle 9"/>
          <p:cNvSpPr/>
          <p:nvPr/>
        </p:nvSpPr>
        <p:spPr>
          <a:xfrm>
            <a:off x="1650522" y="2147501"/>
            <a:ext cx="1896673" cy="246221"/>
          </a:xfrm>
          <a:prstGeom prst="rect">
            <a:avLst/>
          </a:prstGeom>
        </p:spPr>
        <p:txBody>
          <a:bodyPr wrap="none">
            <a:spAutoFit/>
          </a:bodyPr>
          <a:lstStyle/>
          <a:p>
            <a:pPr eaLnBrk="0" fontAlgn="base" hangingPunct="0">
              <a:spcBef>
                <a:spcPct val="0"/>
              </a:spcBef>
              <a:spcAft>
                <a:spcPct val="0"/>
              </a:spcAft>
              <a:tabLst>
                <a:tab pos="1803400" algn="l"/>
              </a:tabLst>
            </a:pPr>
            <a:r>
              <a:rPr lang="tr-TR" altLang="tr-TR" sz="1000" b="1" dirty="0">
                <a:latin typeface="Arial" pitchFamily="34" charset="0"/>
                <a:ea typeface="Times New Roman" pitchFamily="18" charset="0"/>
                <a:cs typeface="Arial" pitchFamily="34" charset="0"/>
              </a:rPr>
              <a:t>PROJE / ALT PROJE LİDERİ</a:t>
            </a:r>
            <a:endParaRPr lang="tr-TR" altLang="tr-TR" sz="1000" dirty="0">
              <a:latin typeface="Arial" pitchFamily="34" charset="0"/>
              <a:cs typeface="Arial" pitchFamily="34" charset="0"/>
            </a:endParaRPr>
          </a:p>
        </p:txBody>
      </p:sp>
      <p:pic>
        <p:nvPicPr>
          <p:cNvPr id="8194" name="Picture 2" descr="D:\Library\Pictures\süne.jpg"/>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10000" b="90000" l="10000" r="90000"/>
                    </a14:imgEffect>
                  </a14:imgLayer>
                </a14:imgProps>
              </a:ext>
              <a:ext uri="{28A0092B-C50C-407E-A947-70E740481C1C}">
                <a14:useLocalDpi xmlns:a14="http://schemas.microsoft.com/office/drawing/2010/main" val="0"/>
              </a:ext>
            </a:extLst>
          </a:blip>
          <a:srcRect/>
          <a:stretch>
            <a:fillRect/>
          </a:stretch>
        </p:blipFill>
        <p:spPr bwMode="auto">
          <a:xfrm>
            <a:off x="7021156" y="1066801"/>
            <a:ext cx="3799244" cy="5251311"/>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p:cNvSpPr/>
          <p:nvPr/>
        </p:nvSpPr>
        <p:spPr>
          <a:xfrm>
            <a:off x="7132608" y="1066801"/>
            <a:ext cx="3352800" cy="5632311"/>
          </a:xfrm>
          <a:prstGeom prst="rect">
            <a:avLst/>
          </a:prstGeom>
          <a:gradFill>
            <a:gsLst>
              <a:gs pos="0">
                <a:schemeClr val="bg1">
                  <a:lumMod val="95000"/>
                  <a:alpha val="0"/>
                </a:schemeClr>
              </a:gs>
              <a:gs pos="54000">
                <a:schemeClr val="accent1">
                  <a:lumMod val="40000"/>
                  <a:lumOff val="60000"/>
                  <a:alpha val="51000"/>
                </a:schemeClr>
              </a:gs>
              <a:gs pos="100000">
                <a:schemeClr val="bg1">
                  <a:alpha val="0"/>
                </a:schemeClr>
              </a:gs>
            </a:gsLst>
            <a:lin ang="16200000" scaled="0"/>
          </a:gradFill>
          <a:ln>
            <a:solidFill>
              <a:schemeClr val="accent1"/>
            </a:solidFill>
          </a:ln>
        </p:spPr>
        <p:txBody>
          <a:bodyPr wrap="square">
            <a:spAutoFit/>
          </a:bodyPr>
          <a:lstStyle/>
          <a:p>
            <a:pPr algn="just"/>
            <a:r>
              <a:rPr lang="tr-TR" sz="1000" b="1" dirty="0"/>
              <a:t>Proje Özeti: </a:t>
            </a:r>
            <a:r>
              <a:rPr lang="tr-TR" sz="1000" dirty="0"/>
              <a:t>Orta Anadolu Bölgesi’nde Avrupa Sünesi (Eurygaster maura L.) mücadelesinde tahmin uyarı modelinin geliştirilmesi</a:t>
            </a:r>
          </a:p>
          <a:p>
            <a:pPr algn="just"/>
            <a:r>
              <a:rPr lang="tr-TR" sz="1000" dirty="0"/>
              <a:t>Bu proje kapsamında; entegre zararlı yönetiminde önemli bir yer tutan tahmin-uyarı çalışmalarının süne mücadelesinde uygulanabilirliğinin araştırılması ve geliştirilmesi hedeflenmiştir.</a:t>
            </a:r>
          </a:p>
          <a:p>
            <a:pPr algn="just"/>
            <a:r>
              <a:rPr lang="tr-TR" sz="1000" dirty="0"/>
              <a:t>Çalışmalar, Ankara-Beynam ve Aksaray-Ekecik kışlakları ile bu kışlakların etki alanına giren buğday tarlalarında yürütülecektir. Kışlaklarda periyodik olarak yapılacak çalışmalarla; Kışlamış ergin yoğunlukları, cinsiyetler oranı, ölüm oranları, vücut canlı ağırlıkları ve vücut yağ oranları belirlenecektir. Çalışmanın yürütülmesi planlanan kışlaklardan sünelerin ovaya inişlerinin başlamasıyla birlikte seçilecek buğday tarlalarında periyodik olarak yapılacak sayımlarla, sünenin popülasyon gelişimine ilişkin veriler elde edilecektir. </a:t>
            </a:r>
          </a:p>
          <a:p>
            <a:pPr algn="just"/>
            <a:r>
              <a:rPr lang="tr-TR" sz="1000" dirty="0"/>
              <a:t>Süne popülasyon yoğunluğu üzerinde iklim koşullarının etkisini ortaya koymak amacıyla hem kışlaklarda hem de buğday tarlalarında kurulacak meteorolojik istasyonlar kanalıyla iklim değerleri (sıcaklık, nem, yağış, toprak sıcaklığı ve nemi, kar kalınlığı rüzgar hızı ve yönü ile güneşli gün sayısı ve güneşlenme süresi) periyodik olarak alınacaktır. Coğrafi Bilgi Sistemleri (CBS) teknikleriyle iklim parametrelerinin mekansal dağılım analizleri yapılarak süne populasyonu gelişimiyle ilişkisi araştırılacaktır.</a:t>
            </a:r>
          </a:p>
          <a:p>
            <a:pPr algn="just"/>
            <a:r>
              <a:rPr lang="tr-TR" sz="1000" dirty="0"/>
              <a:t>Sonuçta kışlak ve buğday tarlalarında gerçekleştirilecek bu çalışmalardan elde edilecek veriler kullanılarak bir tahmin uyarı modeli oluşturulmaya çalışılacak ve olası süne salgınlarının önceden tahmin ederek Gıda-Tarım ve Hayvancılık Bakanlığı İl Müdürlükleri aracılığı ile buğday üreticilerine gerekli uyarılar yapılacak ve entegre mücadele anlayışı çerçevesinde süne mücadelesinin yapılması sağlanacaktır. </a:t>
            </a:r>
            <a:endParaRPr lang="tr-TR" sz="1000" dirty="0"/>
          </a:p>
          <a:p>
            <a:pPr algn="just"/>
            <a:r>
              <a:rPr lang="tr-TR" sz="1000" b="1" dirty="0"/>
              <a:t>Anahtar Kelimeler: </a:t>
            </a:r>
            <a:r>
              <a:rPr lang="tr-TR" sz="1000" dirty="0"/>
              <a:t>Tahmin ve uyarı, buğday, süne, </a:t>
            </a:r>
            <a:r>
              <a:rPr lang="tr-TR" sz="1000" i="1" dirty="0"/>
              <a:t>Eurygaster maura, </a:t>
            </a:r>
            <a:r>
              <a:rPr lang="tr-TR" sz="1000" dirty="0"/>
              <a:t>Coğrafi Bilgi Sistemleri</a:t>
            </a:r>
          </a:p>
        </p:txBody>
      </p:sp>
    </p:spTree>
    <p:extLst>
      <p:ext uri="{BB962C8B-B14F-4D97-AF65-F5344CB8AC3E}">
        <p14:creationId xmlns:p14="http://schemas.microsoft.com/office/powerpoint/2010/main" val="196966364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Belge" ma:contentTypeID="0x010100E0AF8D366B1E1F46A8D9D4DCA2481E13" ma:contentTypeVersion="0" ma:contentTypeDescription="Yeni belge oluşturun." ma:contentTypeScope="" ma:versionID="fda22111f77b8251664ceaa0a9a53a2a">
  <xsd:schema xmlns:xsd="http://www.w3.org/2001/XMLSchema" xmlns:xs="http://www.w3.org/2001/XMLSchema" xmlns:p="http://schemas.microsoft.com/office/2006/metadata/properties" xmlns:ns1="http://schemas.microsoft.com/sharepoint/v3" targetNamespace="http://schemas.microsoft.com/office/2006/metadata/properties" ma:root="true" ma:fieldsID="f0305f5a1970ef5ab7b84130530577c1"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Zamanlama Başlangıç Tarihi" ma:description="Zamanlama Başlangıç Tarihi, Yayımlama özelliği tarafından oluşturulan bir site sütunudur. Bu sütun, bu sayfanın site ziyaretçilerine ilk kez görüntüleneceği tarih ve zamanı belirtmek için kullanılır." ma:internalName="PublishingStartDate">
      <xsd:simpleType>
        <xsd:restriction base="dms:Unknown"/>
      </xsd:simpleType>
    </xsd:element>
    <xsd:element name="PublishingExpirationDate" ma:index="9" nillable="true" ma:displayName="Zamanlama Bitiş Tarihi" ma:description="Zamanlama Bitiş Tarihi, Yayımlama özelliği tarafından oluşturulan bir site sütunudur. Bu sütun, bu sayfanın site ziyaretçilerine artık görüntülenmeyeceği tarih ve zamanı belirtmek için kullanılır."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çerik Türü"/>
        <xsd:element ref="dc:title" minOccurs="0" maxOccurs="1" ma:index="4" ma:displayName="Başlı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6149EAF-4E2A-4236-9E3C-7A76FBA9E5C3}"/>
</file>

<file path=customXml/itemProps2.xml><?xml version="1.0" encoding="utf-8"?>
<ds:datastoreItem xmlns:ds="http://schemas.openxmlformats.org/officeDocument/2006/customXml" ds:itemID="{71D4B455-EE0F-46F8-B969-746674AC0A9D}"/>
</file>

<file path=customXml/itemProps3.xml><?xml version="1.0" encoding="utf-8"?>
<ds:datastoreItem xmlns:ds="http://schemas.openxmlformats.org/officeDocument/2006/customXml" ds:itemID="{19F8D5CE-21DD-4608-AD96-3A0DA47B3581}"/>
</file>

<file path=docProps/app.xml><?xml version="1.0" encoding="utf-8"?>
<Properties xmlns="http://schemas.openxmlformats.org/officeDocument/2006/extended-properties" xmlns:vt="http://schemas.openxmlformats.org/officeDocument/2006/docPropsVTypes">
  <TotalTime>7</TotalTime>
  <Words>400</Words>
  <Application>Microsoft Office PowerPoint</Application>
  <PresentationFormat>Geniş ekran</PresentationFormat>
  <Paragraphs>52</Paragraphs>
  <Slides>1</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vt:i4>
      </vt:variant>
    </vt:vector>
  </HeadingPairs>
  <TitlesOfParts>
    <vt:vector size="7" baseType="lpstr">
      <vt:lpstr>Arial</vt:lpstr>
      <vt:lpstr>Calibri</vt:lpstr>
      <vt:lpstr>Calibri Light</vt:lpstr>
      <vt:lpstr>Tahoma</vt:lpstr>
      <vt:lpstr>Times New Roman</vt:lpstr>
      <vt:lpstr>Office Teması</vt:lpstr>
      <vt:lpstr>Orta Anadolu Bölgesi’nde Avrupa Sünesi [(Eurygaster maura L.) Hemiptera: Scutelleridae] mücadelesinde tahmin uyarı modelinin geliştirilmesi </vt:lpstr>
    </vt:vector>
  </TitlesOfParts>
  <Company>Silentall Unattended Installer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Bazı Stratejik Ürünlerde Verim, Rekolte Tahmini ve Ürün İzleme Alt Projesi</dc:title>
  <dc:creator>ronaldinho424</dc:creator>
  <cp:lastModifiedBy>ronaldinho424</cp:lastModifiedBy>
  <cp:revision>12</cp:revision>
  <dcterms:created xsi:type="dcterms:W3CDTF">2018-11-07T08:43:32Z</dcterms:created>
  <dcterms:modified xsi:type="dcterms:W3CDTF">2018-11-07T08:51:29Z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0x010100E0AF8D366B1E1F46A8D9D4DCA2481E13</vt:lpwstr>
  </property>
</Properties>
</file>