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3" name="Google Shape;75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283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83246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usalmera-tagem.gov.tr/"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61"/>
          <p:cNvSpPr txBox="1">
            <a:spLocks noGrp="1"/>
          </p:cNvSpPr>
          <p:nvPr>
            <p:ph type="title"/>
          </p:nvPr>
        </p:nvSpPr>
        <p:spPr>
          <a:xfrm>
            <a:off x="2814543" y="457201"/>
            <a:ext cx="7529609" cy="300109"/>
          </a:xfrm>
          <a:prstGeom prst="rect">
            <a:avLst/>
          </a:prstGeom>
          <a:noFill/>
          <a:ln>
            <a:noFill/>
          </a:ln>
        </p:spPr>
        <p:txBody>
          <a:bodyPr spcFirstLastPara="1" vert="horz" wrap="square" lIns="0" tIns="0" rIns="0" bIns="0" rtlCol="0" anchor="t" anchorCtr="0">
            <a:noAutofit/>
          </a:bodyPr>
          <a:lstStyle/>
          <a:p>
            <a:pPr algn="r"/>
            <a:r>
              <a:rPr lang="tr-TR" sz="1600" dirty="0"/>
              <a:t>Mera Varlığı ve Mera Durum Sınıflarının </a:t>
            </a:r>
            <a:r>
              <a:rPr lang="tr-TR" sz="1600" dirty="0"/>
              <a:t>Belirlenmesi (II)</a:t>
            </a:r>
            <a:endParaRPr sz="1600" dirty="0"/>
          </a:p>
        </p:txBody>
      </p:sp>
      <p:sp>
        <p:nvSpPr>
          <p:cNvPr id="756" name="Google Shape;756;p61"/>
          <p:cNvSpPr/>
          <p:nvPr/>
        </p:nvSpPr>
        <p:spPr>
          <a:xfrm>
            <a:off x="1752601" y="1665732"/>
            <a:ext cx="5176773" cy="4377473"/>
          </a:xfrm>
          <a:prstGeom prst="rect">
            <a:avLst/>
          </a:prstGeom>
          <a:noFill/>
          <a:ln>
            <a:noFill/>
          </a:ln>
        </p:spPr>
        <p:txBody>
          <a:bodyPr spcFirstLastPara="1" wrap="square" lIns="68569" tIns="34275" rIns="68569" bIns="34275" anchor="ctr" anchorCtr="0">
            <a:noAutofit/>
          </a:bodyPr>
          <a:lstStyle/>
          <a:p>
            <a:pPr>
              <a:buClr>
                <a:srgbClr val="000000"/>
              </a:buClr>
              <a:buSzPts val="1400"/>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Projenin Adı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Mera Varlığı ve Mera Durum Sınıflarının Belirlenmesi Projesi (Proje No:)</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buSzPts val="1400"/>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Yürütücü Kuruluş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TAGEM / Tarla Bitkileri Merkez Araştırma Enstitüsü </a:t>
            </a:r>
          </a:p>
          <a:p>
            <a:pPr>
              <a:buClr>
                <a:srgbClr val="000000"/>
              </a:buClr>
              <a:buSzPts val="1400"/>
              <a:defRPr/>
            </a:pP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Destekleyen Kuruluş : Bitkisel Üretim Genel Müdürlüğü (BÜGEM)</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buSzPts val="1400"/>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Proje yürütücüleri: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Metin AYDOĞDU (Teknik Koordinatör),Toplam 6 bölgede (Batı-Karadeniz,Güney-Doğu Anadolu,Ege,Batı-Akdeniz,Batı Anadolu Geçit,Trakya ve marmara) 7 enstitü (Karadeniz-KTE</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Trakya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ve Marmara,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TAE, Ege, DATAE, BATEM, GKTAE, GAPUTAEM, BDUTAE)</a:t>
            </a:r>
            <a:endParaRPr lang="tr-TR" sz="1100" b="1"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buSzPts val="1400"/>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Yardımcı Araştırmacılar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CBS Bölümü:</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Dr.Hakan Yıldız Dr. Ediz Ünal,Kadir Aytaç ÖZAYDIN, Fatma Dedeoğlu,, Sinem ATAKER, Vildan Özen KUZ</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Çayır Mera ve Yem Bitkileri Bölümü (Danışman)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 Yrd.Doç.Dr.Sebahaddin Ünal, Prof.Dr.Ahmet GÖKKUŞ,Doç.Dr.Mustafa SÜRMELİ</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buClr>
                <a:srgbClr val="000000"/>
              </a:buClr>
              <a:buSzPts val="1400"/>
              <a:defRPr/>
            </a:pPr>
            <a:r>
              <a:rPr lang="tr-TR" sz="1100" b="1" kern="0" dirty="0">
                <a:solidFill>
                  <a:srgbClr val="000000"/>
                </a:solidFill>
                <a:latin typeface="Calibri" panose="020F0502020204030204" pitchFamily="34" charset="0"/>
                <a:ea typeface="Times New Roman"/>
                <a:cs typeface="Calibri" panose="020F0502020204030204" pitchFamily="34" charset="0"/>
                <a:sym typeface="Times New Roman"/>
              </a:rPr>
              <a:t>Başlama ve Bitiş Tarihi :  0</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1 Ocak 2013-31 Aralık 2017</a:t>
            </a:r>
            <a:endParaRPr lang="tr-TR" sz="1100" b="1" kern="0" dirty="0">
              <a:solidFill>
                <a:srgbClr val="000000"/>
              </a:solidFill>
              <a:latin typeface="Calibri" panose="020F0502020204030204" pitchFamily="34" charset="0"/>
              <a:ea typeface="Calibri"/>
              <a:cs typeface="Calibri" panose="020F0502020204030204" pitchFamily="34" charset="0"/>
              <a:sym typeface="Calibri"/>
            </a:endParaRPr>
          </a:p>
          <a:p>
            <a:pPr algn="just">
              <a:buClr>
                <a:srgbClr val="000000"/>
              </a:buClr>
              <a:buSzPts val="1400"/>
              <a:defRPr/>
            </a:pPr>
            <a:r>
              <a:rPr lang="tr-TR" sz="1100" b="1" kern="0" dirty="0">
                <a:solidFill>
                  <a:srgbClr val="000000"/>
                </a:solidFill>
                <a:latin typeface="Calibri" panose="020F0502020204030204" pitchFamily="34" charset="0"/>
                <a:ea typeface="Calibri"/>
                <a:cs typeface="Calibri" panose="020F0502020204030204" pitchFamily="34" charset="0"/>
                <a:sym typeface="Calibri"/>
              </a:rPr>
              <a:t>Proje Özeti : </a:t>
            </a:r>
            <a:r>
              <a:rPr lang="tr-TR" sz="1100" kern="0" dirty="0">
                <a:solidFill>
                  <a:srgbClr val="000000"/>
                </a:solidFill>
                <a:latin typeface="Calibri" panose="020F0502020204030204" pitchFamily="34" charset="0"/>
                <a:ea typeface="Calibri"/>
                <a:cs typeface="Calibri" panose="020F0502020204030204" pitchFamily="34" charset="0"/>
                <a:sym typeface="Calibri"/>
              </a:rPr>
              <a:t>BÜGEM-Mera Dairesi tarafından desteklenen ve TAGEM/TARM  Koordinatörlüğünde 2013-2017 yılları arasında yürütülen  “</a:t>
            </a:r>
            <a:r>
              <a:rPr lang="tr-TR" sz="1100" kern="0" dirty="0">
                <a:solidFill>
                  <a:srgbClr val="000000"/>
                </a:solidFill>
                <a:latin typeface="Calibri" panose="020F0502020204030204" pitchFamily="34" charset="0"/>
                <a:ea typeface="Times New Roman"/>
                <a:cs typeface="Calibri" panose="020F0502020204030204" pitchFamily="34" charset="0"/>
                <a:sym typeface="Times New Roman"/>
              </a:rPr>
              <a:t>Mera Varlığı ve Mera Durum Sınıflarının Belirlenmesi Projesi </a:t>
            </a:r>
            <a:r>
              <a:rPr lang="tr-TR" sz="1100" kern="0" dirty="0">
                <a:solidFill>
                  <a:srgbClr val="000000"/>
                </a:solidFill>
                <a:latin typeface="Calibri" panose="020F0502020204030204" pitchFamily="34" charset="0"/>
                <a:ea typeface="Calibri"/>
                <a:cs typeface="Calibri" panose="020F0502020204030204" pitchFamily="34" charset="0"/>
                <a:sym typeface="Calibri"/>
              </a:rPr>
              <a:t>” kapsamında, meralar Nispeten Homojen Ekolojik Alan esasına göre sınıflandırılmıştır. Coğrafi Bilgi Sistemleri yardımıyla iklim, toprak ve topoğrafik haritalar çakıştırılarak, homojen ekolojik alanlar belirlenmiş ve bu alanlar üzerinde alansal ağırlığa bağlı olarak toplam 29 ilde 673 durakta tespit edilen noktada vejetasyon ölçümleri yapılmış ve her bir homojen alan için vejetasyon tipleri ve bitkilerin kalite dereceleri (azalıcı,çoğalıcı,istilacı)  esas alınarak  mera durum sınıfları, Sağlık Sınıfları,otlatma gücü (HOA) tespit edilmiştir.Mera duraklarından Toplanan toplam 737 örnekte toprak analizleri yapılmış,toprak analiz souçlarını gösterir haritalar ve tablolar üretilmiş elde edilen veriler mera  veri tabanında toplanmış, topanan veriler TUBITAK-1007 Projesi  (2007-2011) projesinden elde edilen verilerle entegre edilerek web ortamında sorgulanmak üzere kullanılır hale getirilmiştir.</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lgn="just">
              <a:buClr>
                <a:srgbClr val="000000"/>
              </a:buClr>
              <a:buSzPts val="1400"/>
              <a:defRPr/>
            </a:pPr>
            <a:endParaRPr lang="tr-TR" sz="1100" kern="0" dirty="0">
              <a:solidFill>
                <a:srgbClr val="000000"/>
              </a:solidFill>
              <a:latin typeface="Calibri" panose="020F0502020204030204" pitchFamily="34" charset="0"/>
              <a:ea typeface="Calibri"/>
              <a:cs typeface="Calibri" panose="020F0502020204030204" pitchFamily="34" charset="0"/>
              <a:sym typeface="Calibri"/>
            </a:endParaRPr>
          </a:p>
          <a:p>
            <a:pPr algn="just">
              <a:buClr>
                <a:srgbClr val="000000"/>
              </a:buClr>
              <a:buSzPts val="1400"/>
              <a:defRPr/>
            </a:pPr>
            <a:r>
              <a:rPr lang="tr-TR" sz="1100" kern="0" dirty="0">
                <a:solidFill>
                  <a:srgbClr val="000000"/>
                </a:solidFill>
                <a:latin typeface="Calibri" panose="020F0502020204030204" pitchFamily="34" charset="0"/>
                <a:ea typeface="Calibri"/>
                <a:cs typeface="Calibri" panose="020F0502020204030204" pitchFamily="34" charset="0"/>
                <a:sym typeface="Calibri"/>
              </a:rPr>
              <a:t>Proje sonucuna ilişkin verilere </a:t>
            </a:r>
            <a:r>
              <a:rPr lang="tr-TR" sz="1100" u="sng" kern="0" dirty="0">
                <a:solidFill>
                  <a:srgbClr val="0000FF"/>
                </a:solidFill>
                <a:latin typeface="Calibri" panose="020F0502020204030204" pitchFamily="34" charset="0"/>
                <a:ea typeface="Calibri"/>
                <a:cs typeface="Calibri" panose="020F0502020204030204" pitchFamily="34" charset="0"/>
                <a:sym typeface="Calibri"/>
                <a:hlinkClick r:id="rId3"/>
              </a:rPr>
              <a:t>www.</a:t>
            </a:r>
            <a:r>
              <a:rPr lang="tr-TR" sz="1100" b="1" u="sng" kern="0" dirty="0">
                <a:solidFill>
                  <a:srgbClr val="0000FF"/>
                </a:solidFill>
                <a:latin typeface="Calibri" panose="020F0502020204030204" pitchFamily="34" charset="0"/>
                <a:ea typeface="Calibri"/>
                <a:cs typeface="Calibri" panose="020F0502020204030204" pitchFamily="34" charset="0"/>
                <a:sym typeface="Calibri"/>
                <a:hlinkClick r:id="rId3"/>
              </a:rPr>
              <a:t>ulusalmera</a:t>
            </a:r>
            <a:r>
              <a:rPr lang="tr-TR" sz="1100" u="sng" kern="0" dirty="0">
                <a:solidFill>
                  <a:srgbClr val="0000FF"/>
                </a:solidFill>
                <a:latin typeface="Calibri" panose="020F0502020204030204" pitchFamily="34" charset="0"/>
                <a:ea typeface="Calibri"/>
                <a:cs typeface="Calibri" panose="020F0502020204030204" pitchFamily="34" charset="0"/>
                <a:sym typeface="Calibri"/>
                <a:hlinkClick r:id="rId3"/>
              </a:rPr>
              <a:t>-tagem.gov.tr/</a:t>
            </a:r>
            <a:r>
              <a:rPr lang="tr-TR" sz="1100" kern="0" dirty="0">
                <a:solidFill>
                  <a:srgbClr val="000000"/>
                </a:solidFill>
                <a:latin typeface="Calibri" panose="020F0502020204030204" pitchFamily="34" charset="0"/>
                <a:ea typeface="Calibri"/>
                <a:cs typeface="Calibri" panose="020F0502020204030204" pitchFamily="34" charset="0"/>
                <a:sym typeface="Calibri"/>
              </a:rPr>
              <a:t> web adresinden de ulaşabilirsiniz.</a:t>
            </a:r>
            <a:endParaRPr sz="1100" kern="0" dirty="0">
              <a:solidFill>
                <a:srgbClr val="000000"/>
              </a:solidFill>
              <a:latin typeface="Calibri" panose="020F0502020204030204" pitchFamily="34" charset="0"/>
              <a:ea typeface="Times New Roman"/>
              <a:cs typeface="Calibri" panose="020F0502020204030204" pitchFamily="34" charset="0"/>
              <a:sym typeface="Times New Roman"/>
            </a:endParaRPr>
          </a:p>
          <a:p>
            <a:pPr algn="just">
              <a:buClr>
                <a:srgbClr val="000000"/>
              </a:buClr>
              <a:buSzPts val="1400"/>
              <a:defRPr/>
            </a:pPr>
            <a:endParaRPr sz="1100" kern="0" dirty="0">
              <a:solidFill>
                <a:srgbClr val="000000"/>
              </a:solidFill>
              <a:latin typeface="Arial"/>
              <a:ea typeface="Arial"/>
              <a:cs typeface="Arial"/>
              <a:sym typeface="Arial"/>
            </a:endParaRPr>
          </a:p>
        </p:txBody>
      </p:sp>
      <p:pic>
        <p:nvPicPr>
          <p:cNvPr id="758" name="Google Shape;758;p61" descr="D:\belgelerim\CBS_bölüm_dökümanları\BÖlüm_Broşür\Tübitak Projeleri\1. Ulusal Mera Kullanım ve Yönetim Projesi KAMAG  1007\homojen alan belirleme haziran 2011.jpg"/>
          <p:cNvPicPr preferRelativeResize="0"/>
          <p:nvPr/>
        </p:nvPicPr>
        <p:blipFill rotWithShape="1">
          <a:blip r:embed="rId4">
            <a:alphaModFix/>
          </a:blip>
          <a:srcRect/>
          <a:stretch/>
        </p:blipFill>
        <p:spPr>
          <a:xfrm>
            <a:off x="7103694" y="2971800"/>
            <a:ext cx="2827680" cy="1765336"/>
          </a:xfrm>
          <a:prstGeom prst="rect">
            <a:avLst/>
          </a:prstGeom>
          <a:noFill/>
          <a:ln>
            <a:noFill/>
          </a:ln>
          <a:effectLst>
            <a:outerShdw blurRad="292100" dist="139700" dir="2700000" algn="tl" rotWithShape="0">
              <a:srgbClr val="333333">
                <a:alpha val="64705"/>
              </a:srgbClr>
            </a:outerShdw>
          </a:effectLst>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7088060" y="1143000"/>
            <a:ext cx="2817940" cy="1765228"/>
          </a:xfrm>
          <a:prstGeom prst="rect">
            <a:avLst/>
          </a:prstGeom>
        </p:spPr>
      </p:pic>
      <p:pic>
        <p:nvPicPr>
          <p:cNvPr id="9" name="Picture 8"/>
          <p:cNvPicPr/>
          <p:nvPr/>
        </p:nvPicPr>
        <p:blipFill>
          <a:blip r:embed="rId6" cstate="print">
            <a:extLst>
              <a:ext uri="{28A0092B-C50C-407E-A947-70E740481C1C}">
                <a14:useLocalDpi xmlns:a14="http://schemas.microsoft.com/office/drawing/2010/main" val="0"/>
              </a:ext>
            </a:extLst>
          </a:blip>
          <a:stretch>
            <a:fillRect/>
          </a:stretch>
        </p:blipFill>
        <p:spPr>
          <a:xfrm>
            <a:off x="7113220" y="4953001"/>
            <a:ext cx="2945181" cy="1824071"/>
          </a:xfrm>
          <a:prstGeom prst="rect">
            <a:avLst/>
          </a:prstGeom>
        </p:spPr>
      </p:pic>
    </p:spTree>
    <p:extLst>
      <p:ext uri="{BB962C8B-B14F-4D97-AF65-F5344CB8AC3E}">
        <p14:creationId xmlns:p14="http://schemas.microsoft.com/office/powerpoint/2010/main" val="14223155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4C5D3B-5CA8-4165-B778-06FF19AF7EB6}"/>
</file>

<file path=customXml/itemProps2.xml><?xml version="1.0" encoding="utf-8"?>
<ds:datastoreItem xmlns:ds="http://schemas.openxmlformats.org/officeDocument/2006/customXml" ds:itemID="{6E3640FB-8401-4B2A-8FA1-9EEA1D3A2301}"/>
</file>

<file path=customXml/itemProps3.xml><?xml version="1.0" encoding="utf-8"?>
<ds:datastoreItem xmlns:ds="http://schemas.openxmlformats.org/officeDocument/2006/customXml" ds:itemID="{F73BF2A3-F7D0-4C91-BE4F-FE89789537D1}"/>
</file>

<file path=docProps/app.xml><?xml version="1.0" encoding="utf-8"?>
<Properties xmlns="http://schemas.openxmlformats.org/officeDocument/2006/extended-properties" xmlns:vt="http://schemas.openxmlformats.org/officeDocument/2006/docPropsVTypes">
  <TotalTime>12</TotalTime>
  <Words>292</Words>
  <Application>Microsoft Office PowerPoint</Application>
  <PresentationFormat>Geniş ekran</PresentationFormat>
  <Paragraphs>12</Paragraphs>
  <Slides>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Tahoma</vt:lpstr>
      <vt:lpstr>Times New Roman</vt:lpstr>
      <vt:lpstr>Office Teması</vt:lpstr>
      <vt:lpstr>Mera Varlığı ve Mera Durum Sınıflarının Belirlenmesi (II)</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25</cp:revision>
  <dcterms:created xsi:type="dcterms:W3CDTF">2018-11-07T08:43:32Z</dcterms:created>
  <dcterms:modified xsi:type="dcterms:W3CDTF">2018-11-07T08:56:13Z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