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660"/>
  </p:normalViewPr>
  <p:slideViewPr>
    <p:cSldViewPr snapToGrid="0">
      <p:cViewPr varScale="1">
        <p:scale>
          <a:sx n="67" d="100"/>
          <a:sy n="67" d="100"/>
        </p:scale>
        <p:origin x="77" y="43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1B343C-C315-463D-9447-9B7B1CE15138}" type="datetimeFigureOut">
              <a:rPr lang="tr-TR" smtClean="0"/>
              <a:t>07.11.2018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979FF7-B5BE-4F89-8FF3-C6BED0551634}" type="slidenum">
              <a:rPr lang="tr-TR" smtClean="0"/>
              <a:t>‹#›</a:t>
            </a:fld>
            <a:endParaRPr lang="tr-TR"/>
          </a:p>
        </p:txBody>
      </p:sp>
    </p:spTree>
    <p:extLst>
      <p:ext uri="{BB962C8B-B14F-4D97-AF65-F5344CB8AC3E}">
        <p14:creationId xmlns:p14="http://schemas.microsoft.com/office/powerpoint/2010/main" val="20537845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BE881EF-FE98-469D-A976-773CB5DBDAAA}" type="datetimeFigureOut">
              <a:rPr lang="tr-TR" smtClean="0"/>
              <a:t>07.11.2018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2800690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E881EF-FE98-469D-A976-773CB5DBDAAA}" type="datetimeFigureOut">
              <a:rPr lang="tr-TR" smtClean="0"/>
              <a:t>07.11.2018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138779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E881EF-FE98-469D-A976-773CB5DBDAAA}" type="datetimeFigureOut">
              <a:rPr lang="tr-TR" smtClean="0"/>
              <a:t>07.11.2018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2064474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rgbClr val="F79546"/>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11/7/2018</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defRPr sz="1200" b="1" i="0">
                <a:solidFill>
                  <a:srgbClr val="888888"/>
                </a:solidFill>
                <a:latin typeface="Calibri"/>
                <a:cs typeface="Calibri"/>
              </a:defRPr>
            </a:lvl1pPr>
          </a:lstStyle>
          <a:p>
            <a:pPr marL="8209915"/>
            <a:fld id="{81D60167-4931-47E6-BA6A-407CBD079E47}" type="slidenum">
              <a:rPr lang="tr-TR" spc="-10" smtClean="0"/>
              <a:pPr marL="8209915"/>
              <a:t>‹#›</a:t>
            </a:fld>
            <a:endParaRPr lang="tr-TR" spc="-10" dirty="0"/>
          </a:p>
        </p:txBody>
      </p:sp>
    </p:spTree>
    <p:extLst>
      <p:ext uri="{BB962C8B-B14F-4D97-AF65-F5344CB8AC3E}">
        <p14:creationId xmlns:p14="http://schemas.microsoft.com/office/powerpoint/2010/main" val="702023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BE881EF-FE98-469D-A976-773CB5DBDAAA}" type="datetimeFigureOut">
              <a:rPr lang="tr-TR" smtClean="0"/>
              <a:t>07.11.2018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3028817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BE881EF-FE98-469D-A976-773CB5DBDAAA}" type="datetimeFigureOut">
              <a:rPr lang="tr-TR" smtClean="0"/>
              <a:t>07.11.2018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1632101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BE881EF-FE98-469D-A976-773CB5DBDAAA}" type="datetimeFigureOut">
              <a:rPr lang="tr-TR" smtClean="0"/>
              <a:t>07.11.2018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319481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BE881EF-FE98-469D-A976-773CB5DBDAAA}" type="datetimeFigureOut">
              <a:rPr lang="tr-TR" smtClean="0"/>
              <a:t>07.11.2018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137965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BE881EF-FE98-469D-A976-773CB5DBDAAA}" type="datetimeFigureOut">
              <a:rPr lang="tr-TR" smtClean="0"/>
              <a:t>07.11.2018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629028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BE881EF-FE98-469D-A976-773CB5DBDAAA}" type="datetimeFigureOut">
              <a:rPr lang="tr-TR" smtClean="0"/>
              <a:t>07.11.2018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2587074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BE881EF-FE98-469D-A976-773CB5DBDAAA}" type="datetimeFigureOut">
              <a:rPr lang="tr-TR" smtClean="0"/>
              <a:t>07.11.2018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431374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BE881EF-FE98-469D-A976-773CB5DBDAAA}" type="datetimeFigureOut">
              <a:rPr lang="tr-TR" smtClean="0"/>
              <a:t>07.11.2018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085985-0A8B-4B2C-9209-96D5DB2C2A41}" type="slidenum">
              <a:rPr lang="tr-TR" smtClean="0"/>
              <a:t>‹#›</a:t>
            </a:fld>
            <a:endParaRPr lang="tr-TR"/>
          </a:p>
        </p:txBody>
      </p:sp>
    </p:spTree>
    <p:extLst>
      <p:ext uri="{BB962C8B-B14F-4D97-AF65-F5344CB8AC3E}">
        <p14:creationId xmlns:p14="http://schemas.microsoft.com/office/powerpoint/2010/main" val="3938870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881EF-FE98-469D-A976-773CB5DBDAAA}" type="datetimeFigureOut">
              <a:rPr lang="tr-TR" smtClean="0"/>
              <a:t>07.11.2018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085985-0A8B-4B2C-9209-96D5DB2C2A41}" type="slidenum">
              <a:rPr lang="tr-TR" smtClean="0"/>
              <a:t>‹#›</a:t>
            </a:fld>
            <a:endParaRPr lang="tr-TR"/>
          </a:p>
        </p:txBody>
      </p:sp>
    </p:spTree>
    <p:extLst>
      <p:ext uri="{BB962C8B-B14F-4D97-AF65-F5344CB8AC3E}">
        <p14:creationId xmlns:p14="http://schemas.microsoft.com/office/powerpoint/2010/main" val="1538746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www.tzob.org.tr/Portals/0/EasyDNNnews/1737/5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17634" y="3790020"/>
            <a:ext cx="5012267" cy="2819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3733800" y="152400"/>
            <a:ext cx="6712076" cy="861774"/>
          </a:xfrm>
        </p:spPr>
        <p:txBody>
          <a:bodyPr/>
          <a:lstStyle/>
          <a:p>
            <a:pPr lvl="0" algn="r"/>
            <a:r>
              <a:rPr lang="tr-TR" sz="1400" dirty="0"/>
              <a:t>Giresun ilinde Fındık Alanlarının Uzaktan Algılama ile Tespit Edilmesinde Arazi Topoğrafyasının Etkisinin İncelenmesi ve </a:t>
            </a:r>
            <a:r>
              <a:rPr lang="tr-TR" sz="1400" dirty="0"/>
              <a:t>Alternatif </a:t>
            </a:r>
            <a:r>
              <a:rPr lang="tr-TR" sz="1400" dirty="0"/>
              <a:t>Tarım Ürünlerine Uygunluğunun Belirlenmesi</a:t>
            </a:r>
            <a:br>
              <a:rPr lang="tr-TR" sz="1400" dirty="0"/>
            </a:br>
            <a:endParaRPr lang="tr-TR" sz="1400" dirty="0"/>
          </a:p>
        </p:txBody>
      </p:sp>
      <p:sp>
        <p:nvSpPr>
          <p:cNvPr id="4" name="Rectangle 3"/>
          <p:cNvSpPr/>
          <p:nvPr/>
        </p:nvSpPr>
        <p:spPr>
          <a:xfrm>
            <a:off x="1676401" y="917169"/>
            <a:ext cx="5572663" cy="5586145"/>
          </a:xfrm>
          <a:prstGeom prst="rect">
            <a:avLst/>
          </a:prstGeom>
          <a:gradFill>
            <a:gsLst>
              <a:gs pos="0">
                <a:schemeClr val="bg1">
                  <a:lumMod val="95000"/>
                  <a:alpha val="7000"/>
                </a:schemeClr>
              </a:gs>
              <a:gs pos="50000">
                <a:schemeClr val="bg1">
                  <a:lumMod val="95000"/>
                  <a:alpha val="73000"/>
                </a:schemeClr>
              </a:gs>
              <a:gs pos="100000">
                <a:schemeClr val="bg1">
                  <a:lumMod val="95000"/>
                  <a:alpha val="3000"/>
                </a:schemeClr>
              </a:gs>
            </a:gsLst>
            <a:lin ang="5400000" scaled="0"/>
          </a:gradFill>
        </p:spPr>
        <p:txBody>
          <a:bodyPr wrap="square">
            <a:spAutoFit/>
          </a:bodyPr>
          <a:lstStyle/>
          <a:p>
            <a:r>
              <a:rPr lang="tr-TR" sz="1050" b="1" dirty="0"/>
              <a:t>Yürütücü </a:t>
            </a:r>
            <a:r>
              <a:rPr lang="tr-TR" sz="1050" b="1" dirty="0"/>
              <a:t>Kuruluşlar : </a:t>
            </a:r>
            <a:r>
              <a:rPr lang="tr-TR" sz="1050" dirty="0"/>
              <a:t>Tarla Bitkileri Merkez Araştırma Enstitüsü Müdürlüğü Coğrafi Bilgi Sistemleri </a:t>
            </a:r>
            <a:r>
              <a:rPr lang="tr-TR" sz="1050" dirty="0"/>
              <a:t>ve Uzaktan </a:t>
            </a:r>
            <a:r>
              <a:rPr lang="tr-TR" sz="1050" dirty="0"/>
              <a:t>Algılama </a:t>
            </a:r>
            <a:r>
              <a:rPr lang="tr-TR" sz="1050" dirty="0"/>
              <a:t>Bölümü</a:t>
            </a:r>
            <a:r>
              <a:rPr lang="tr-TR" sz="1050" dirty="0"/>
              <a:t> </a:t>
            </a:r>
            <a:endParaRPr lang="tr-TR" sz="1050" dirty="0"/>
          </a:p>
          <a:p>
            <a:endParaRPr lang="tr-TR" sz="1050" dirty="0"/>
          </a:p>
          <a:p>
            <a:r>
              <a:rPr lang="tr-TR" sz="1050" b="1" dirty="0"/>
              <a:t>İşbirliği Yapılan </a:t>
            </a:r>
            <a:r>
              <a:rPr lang="tr-TR" sz="1050" b="1" dirty="0"/>
              <a:t>Kuruluşlar: </a:t>
            </a:r>
            <a:r>
              <a:rPr lang="tr-TR" sz="1050" dirty="0"/>
              <a:t>Giresun </a:t>
            </a:r>
            <a:r>
              <a:rPr lang="tr-TR" sz="1050" dirty="0"/>
              <a:t>Fındık Araştırma </a:t>
            </a:r>
            <a:r>
              <a:rPr lang="tr-TR" sz="1050" dirty="0"/>
              <a:t>Enstitüsü, AB </a:t>
            </a:r>
            <a:r>
              <a:rPr lang="tr-TR" sz="1050" dirty="0"/>
              <a:t>Ortak Araştırma </a:t>
            </a:r>
            <a:r>
              <a:rPr lang="tr-TR" sz="1050" dirty="0"/>
              <a:t>Merkezi</a:t>
            </a:r>
            <a:r>
              <a:rPr lang="tr-TR" sz="1050" dirty="0"/>
              <a:t> </a:t>
            </a:r>
            <a:endParaRPr lang="tr-TR" sz="1050" dirty="0"/>
          </a:p>
          <a:p>
            <a:endParaRPr lang="tr-TR" sz="1050" dirty="0"/>
          </a:p>
          <a:p>
            <a:r>
              <a:rPr lang="tr-TR" sz="1050" b="1" dirty="0"/>
              <a:t> Proje Yürütücüsü : </a:t>
            </a:r>
            <a:r>
              <a:rPr lang="tr-TR" sz="1050" dirty="0"/>
              <a:t>Nihal CEYLAN </a:t>
            </a:r>
            <a:r>
              <a:rPr lang="tr-TR" sz="1050" b="1" dirty="0"/>
              <a:t> </a:t>
            </a:r>
            <a:endParaRPr lang="tr-TR" sz="1050" b="1" dirty="0"/>
          </a:p>
          <a:p>
            <a:endParaRPr lang="tr-TR" sz="1050" dirty="0"/>
          </a:p>
          <a:p>
            <a:pPr algn="just"/>
            <a:r>
              <a:rPr lang="tr-TR" sz="1050" b="1" dirty="0"/>
              <a:t>Yardımcı Araştırmacılar :</a:t>
            </a:r>
            <a:r>
              <a:rPr lang="tr-TR" sz="1050" dirty="0"/>
              <a:t> Ediz ÜNAL, Metin AYDOĞDU, Arzu SEZER, Ömür DUYAR, </a:t>
            </a:r>
            <a:r>
              <a:rPr lang="tr-TR" sz="1050" dirty="0"/>
              <a:t>Dr</a:t>
            </a:r>
            <a:r>
              <a:rPr lang="tr-TR" sz="1050" dirty="0"/>
              <a:t>. Nedim ÖZENÇ.</a:t>
            </a:r>
          </a:p>
          <a:p>
            <a:r>
              <a:rPr lang="tr-TR" sz="1050" b="1" dirty="0"/>
              <a:t>Başlama ve Bitiş Tarihi : </a:t>
            </a:r>
            <a:r>
              <a:rPr lang="tr-TR" sz="1050" dirty="0"/>
              <a:t>Nisan 2007- Nisan </a:t>
            </a:r>
            <a:r>
              <a:rPr lang="tr-TR" sz="1050" dirty="0"/>
              <a:t>2009</a:t>
            </a:r>
            <a:r>
              <a:rPr lang="tr-TR" sz="1050" dirty="0"/>
              <a:t> </a:t>
            </a:r>
            <a:endParaRPr lang="tr-TR" sz="1050" dirty="0"/>
          </a:p>
          <a:p>
            <a:endParaRPr lang="tr-TR" sz="1050" dirty="0"/>
          </a:p>
          <a:p>
            <a:r>
              <a:rPr lang="tr-TR" sz="1050" b="1" dirty="0"/>
              <a:t>Projenin Özeti : </a:t>
            </a:r>
            <a:r>
              <a:rPr lang="tr-TR" sz="1050" dirty="0"/>
              <a:t>Fındık Türkiye’nin ekonomik, sosyal ve çevresel açıdan ve aynı zamanda da önemli bir ihraç ürünü olması bakımından büyük öneme sahip bir ürünüdür. Türkiye dünya fındık üretiminin % 70’ini gerçekleştirmektedir. Tarımsal planlama yetersizliğinden dolayı fındıklık alanlarda her geçen gün artan bir </a:t>
            </a:r>
          </a:p>
          <a:p>
            <a:r>
              <a:rPr lang="tr-TR" sz="1050" dirty="0"/>
              <a:t>eğilim söz konusudur. Böylece fındık üretimi iç tüketimi ve ihraç edilen miktarı aşmaktadır. Bu problem karşısında fındık tarımının en uygun alanlara yönlendirilmesini ve ovalarda oluşturulmuş olan fındıklıkların sökülmesini sağlamak amacıyla bir kanun çıkarılmıştır. Tarım reformu Uygulama Projesi (ARIP) çerçevesinde fındık üretiminin planlanması ve ekili alanların tespit edilerek fındık yerine alternatif ürün yetiştirmeyi seçen çiftçilerin desteklenmesi amacıyla 5495 sayılı yönetmelik 2003 yılında uygulamaya konulmuştur. Bu yönetmeliğe göre toplam 16.000 ha alana sahip olan 750m yükseltinin altında bulunan birinci ve ikinci sınıf tarım arazileri ve eğimi %6 ’dan az olan üçüncü sınıf tarım arazilerinde fındık yerine alternatif ürün üretiminin yapılması öngörülmüştür. </a:t>
            </a:r>
          </a:p>
          <a:p>
            <a:r>
              <a:rPr lang="tr-TR" sz="1050" dirty="0"/>
              <a:t>Giresun ili Merkez İlçesi’nin 14.600 ha’ </a:t>
            </a:r>
            <a:r>
              <a:rPr lang="tr-TR" sz="1050" dirty="0" err="1"/>
              <a:t>lık</a:t>
            </a:r>
            <a:r>
              <a:rPr lang="tr-TR" sz="1050" dirty="0"/>
              <a:t> toplam çalışma alanının yaklaşık %71’ ini fındık bahçelerinin oluşturduğu tespit edilmiştir. Rakımı 750m ve eğimi %6’ dan az olan fındıklıklar 1.500 ha olarak bulunmuştur.  ARİP bakımından değerlendirme yapıldığında alternatif tarım ürünleri yetiştiriciliğine uygun tarım alanına rastlanmamıştır. Fındık alanlarının belirlenmesinde kullanılan kontrollü sınıflama yönteminin doğruluğu ortalama %79,41 bulunmuştur. Sınıflandırmanın topoğrafya açısından doğruluğu ise bakı ve eğime göre değişmiştir. Kuzey bakısındaki fındıklıklardaki sınıflandırma doğruluğu %86,67 iken, güney bakısındaki fındıklıklarda bu oran %82,35 olarak belirlenmiştir. Eğim açısından en yüksek sınıflandırma doğruluğu %30 ‘dan daha fazla eğime sahip olan alanlarda tespit edilmiştir.  </a:t>
            </a:r>
          </a:p>
          <a:p>
            <a:r>
              <a:rPr lang="tr-TR" sz="1050" b="1" dirty="0"/>
              <a:t>Anahtar Kelimeler: </a:t>
            </a:r>
            <a:r>
              <a:rPr lang="tr-TR" sz="1050" dirty="0"/>
              <a:t>Fındık Alanları, coğrafi bilgi sistemleri, uzaktan algılama, topografya, alternatif ürün.</a:t>
            </a:r>
          </a:p>
        </p:txBody>
      </p:sp>
      <p:pic>
        <p:nvPicPr>
          <p:cNvPr id="6" name="Resim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49063" y="1600201"/>
            <a:ext cx="2901990" cy="1632369"/>
          </a:xfrm>
          <a:prstGeom prst="rect">
            <a:avLst/>
          </a:prstGeom>
        </p:spPr>
      </p:pic>
    </p:spTree>
    <p:extLst>
      <p:ext uri="{BB962C8B-B14F-4D97-AF65-F5344CB8AC3E}">
        <p14:creationId xmlns:p14="http://schemas.microsoft.com/office/powerpoint/2010/main" val="132556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Belge" ma:contentTypeID="0x010100E0AF8D366B1E1F46A8D9D4DCA2481E13" ma:contentTypeVersion="0" ma:contentTypeDescription="Yeni belge oluşturun." ma:contentTypeScope="" ma:versionID="fda22111f77b8251664ceaa0a9a53a2a">
  <xsd:schema xmlns:xsd="http://www.w3.org/2001/XMLSchema" xmlns:xs="http://www.w3.org/2001/XMLSchema" xmlns:p="http://schemas.microsoft.com/office/2006/metadata/properties" xmlns:ns1="http://schemas.microsoft.com/sharepoint/v3" targetNamespace="http://schemas.microsoft.com/office/2006/metadata/properties" ma:root="true" ma:fieldsID="f0305f5a1970ef5ab7b84130530577c1"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Zamanlama Başlangıç Tarihi" ma:description="Zamanlama Başlangıç Tarihi, Yayımlama özelliği tarafından oluşturulan bir site sütunudur. Bu sütun, bu sayfanın site ziyaretçilerine ilk kez görüntüleneceği tarih ve zamanı belirtmek için kullanılır." ma:internalName="PublishingStartDate">
      <xsd:simpleType>
        <xsd:restriction base="dms:Unknown"/>
      </xsd:simpleType>
    </xsd:element>
    <xsd:element name="PublishingExpirationDate" ma:index="9" nillable="true" ma:displayName="Zamanlama Bitiş Tarihi" ma:description="Zamanlama Bitiş Tarihi, Yayımlama özelliği tarafından oluşturulan bir site sütunudur. Bu sütun, bu sayfanın site ziyaretçilerine artık görüntülenmeyeceği tarih ve zamanı belirtmek için kullanılır."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6EB886-D722-4508-8137-B6A75D5D2B9D}"/>
</file>

<file path=customXml/itemProps2.xml><?xml version="1.0" encoding="utf-8"?>
<ds:datastoreItem xmlns:ds="http://schemas.openxmlformats.org/officeDocument/2006/customXml" ds:itemID="{E89C5414-E1C3-4B83-8112-D08515AEC45C}"/>
</file>

<file path=customXml/itemProps3.xml><?xml version="1.0" encoding="utf-8"?>
<ds:datastoreItem xmlns:ds="http://schemas.openxmlformats.org/officeDocument/2006/customXml" ds:itemID="{281557E3-2023-49DD-BF49-B5F03C3CD845}"/>
</file>

<file path=docProps/app.xml><?xml version="1.0" encoding="utf-8"?>
<Properties xmlns="http://schemas.openxmlformats.org/officeDocument/2006/extended-properties" xmlns:vt="http://schemas.openxmlformats.org/officeDocument/2006/docPropsVTypes">
  <TotalTime>16</TotalTime>
  <Words>35</Words>
  <Application>Microsoft Office PowerPoint</Application>
  <PresentationFormat>Geniş ekran</PresentationFormat>
  <Paragraphs>14</Paragraphs>
  <Slides>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vt:i4>
      </vt:variant>
    </vt:vector>
  </HeadingPairs>
  <TitlesOfParts>
    <vt:vector size="6" baseType="lpstr">
      <vt:lpstr>Arial</vt:lpstr>
      <vt:lpstr>Calibri</vt:lpstr>
      <vt:lpstr>Calibri Light</vt:lpstr>
      <vt:lpstr>Tahoma</vt:lpstr>
      <vt:lpstr>Office Teması</vt:lpstr>
      <vt:lpstr>Giresun ilinde Fındık Alanlarının Uzaktan Algılama ile Tespit Edilmesinde Arazi Topoğrafyasının Etkisinin İncelenmesi ve Alternatif Tarım Ürünlerine Uygunluğunun Belirlenmesi </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Bazı Stratejik Ürünlerde Verim, Rekolte Tahmini ve Ürün İzleme Alt Projesi</dc:title>
  <dc:creator>ronaldinho424</dc:creator>
  <cp:lastModifiedBy>ronaldinho424</cp:lastModifiedBy>
  <cp:revision>35</cp:revision>
  <dcterms:created xsi:type="dcterms:W3CDTF">2018-11-07T08:43:32Z</dcterms:created>
  <dcterms:modified xsi:type="dcterms:W3CDTF">2018-11-07T08:59:57Z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0x010100E0AF8D366B1E1F46A8D9D4DCA2481E13</vt:lpwstr>
  </property>
</Properties>
</file>